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22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8960C"/>
          </a:solidFill>
          <a:ln w="12700">
            <a:solidFill>
              <a:srgbClr val="C8960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749040" y="502920"/>
            <a:ext cx="1645920" cy="1645920"/>
          </a:xfrm>
          <a:prstGeom prst="ellipse">
            <a:avLst/>
          </a:prstGeom>
          <a:solidFill>
            <a:srgbClr val="6C3FC5"/>
          </a:solidFill>
          <a:ln w="12700">
            <a:solidFill>
              <a:srgbClr val="6C3FC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4" name="Text 2"/>
          <p:cNvSpPr/>
          <p:nvPr/>
        </p:nvSpPr>
        <p:spPr>
          <a:xfrm>
            <a:off x="3749040" y="548640"/>
            <a:ext cx="16459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800" dirty="0">
                <a:solidFill>
                  <a:srgbClr val="000000"/>
                </a:solidFill>
              </a:rPr>
              <a:t>🧠</a:t>
            </a:r>
            <a:endParaRPr lang="en-US" sz="4800" dirty="0"/>
          </a:p>
        </p:txBody>
      </p:sp>
      <p:sp>
        <p:nvSpPr>
          <p:cNvPr id="5" name="Text 3"/>
          <p:cNvSpPr/>
          <p:nvPr/>
        </p:nvSpPr>
        <p:spPr>
          <a:xfrm>
            <a:off x="457200" y="2331720"/>
            <a:ext cx="8229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Bruna Brain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457200" y="3090672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C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inteligencia artificial al servicio de Bruna Perú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3200400" y="3584448"/>
            <a:ext cx="2743200" cy="36576"/>
          </a:xfrm>
          <a:prstGeom prst="rect">
            <a:avLst/>
          </a:prstGeom>
          <a:solidFill>
            <a:srgbClr val="C8960C"/>
          </a:solidFill>
          <a:ln w="12700">
            <a:solidFill>
              <a:srgbClr val="C8960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37033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A0B4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Presentación al Comité Ejecutivo  ·  Junio 2026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0" y="4873752"/>
            <a:ext cx="9144000" cy="269748"/>
          </a:xfrm>
          <a:prstGeom prst="rect">
            <a:avLst/>
          </a:prstGeom>
          <a:solidFill>
            <a:srgbClr val="0A1828"/>
          </a:solidFill>
          <a:ln w="12700">
            <a:solidFill>
              <a:srgbClr val="0A182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0" y="4892040"/>
            <a:ext cx="9144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7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Bruna Group  ·  VCB S.A.C.  ·  Confidencial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D22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8960C"/>
          </a:solidFill>
          <a:ln w="12700">
            <a:solidFill>
              <a:srgbClr val="C896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840480" y="548640"/>
            <a:ext cx="14630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600" dirty="0">
                <a:solidFill>
                  <a:srgbClr val="000000"/>
                </a:solidFill>
              </a:rPr>
              <a:t>🧠</a:t>
            </a:r>
            <a:endParaRPr lang="en-US" sz="5600" dirty="0"/>
          </a:p>
        </p:txBody>
      </p:sp>
      <p:sp>
        <p:nvSpPr>
          <p:cNvPr id="4" name="Text 2"/>
          <p:cNvSpPr/>
          <p:nvPr/>
        </p:nvSpPr>
        <p:spPr>
          <a:xfrm>
            <a:off x="457200" y="1965960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Bruna Brain no es un gasto —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457200" y="2423160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C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 una ventaja que se construye hoy.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3200400" y="3017520"/>
            <a:ext cx="2743200" cy="36576"/>
          </a:xfrm>
          <a:prstGeom prst="rect">
            <a:avLst/>
          </a:prstGeom>
          <a:solidFill>
            <a:srgbClr val="C8960C"/>
          </a:solidFill>
          <a:ln w="12700">
            <a:solidFill>
              <a:srgbClr val="C8960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188720" y="3182112"/>
            <a:ext cx="2011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C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4400" dirty="0"/>
          </a:p>
        </p:txBody>
      </p:sp>
      <p:sp>
        <p:nvSpPr>
          <p:cNvPr id="8" name="Text 6"/>
          <p:cNvSpPr/>
          <p:nvPr/>
        </p:nvSpPr>
        <p:spPr>
          <a:xfrm>
            <a:off x="1188720" y="384048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Agentes activos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3611880" y="3182112"/>
            <a:ext cx="2011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C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4400" dirty="0"/>
          </a:p>
        </p:txBody>
      </p:sp>
      <p:sp>
        <p:nvSpPr>
          <p:cNvPr id="10" name="Text 8"/>
          <p:cNvSpPr/>
          <p:nvPr/>
        </p:nvSpPr>
        <p:spPr>
          <a:xfrm>
            <a:off x="3611880" y="384048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Redes sociales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035040" y="3182112"/>
            <a:ext cx="2011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C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$1.8K</a:t>
            </a:r>
            <a:endParaRPr lang="en-US" sz="4400" dirty="0"/>
          </a:p>
        </p:txBody>
      </p:sp>
      <p:sp>
        <p:nvSpPr>
          <p:cNvPr id="12" name="Text 10"/>
          <p:cNvSpPr/>
          <p:nvPr/>
        </p:nvSpPr>
        <p:spPr>
          <a:xfrm>
            <a:off x="6035040" y="384048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Inversión anual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0" y="4590288"/>
            <a:ext cx="9144000" cy="553212"/>
          </a:xfrm>
          <a:prstGeom prst="rect">
            <a:avLst/>
          </a:prstGeom>
          <a:solidFill>
            <a:srgbClr val="0A1828"/>
          </a:solidFill>
          <a:ln w="12700">
            <a:solidFill>
              <a:srgbClr val="0A182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0" y="461772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A7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"Enfoque, disciplina y ejecución"  ·  Bruna Perú 2026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6C3FC5"/>
          </a:solidFill>
          <a:ln w="12700">
            <a:solidFill>
              <a:srgbClr val="6C3FC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137160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400" kern="0" dirty="0">
                <a:solidFill>
                  <a:srgbClr val="C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PUNTO DE PARTIDA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411480" y="384048"/>
            <a:ext cx="8321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¿Por qué construimos Bruna Brain?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411480" y="1115568"/>
            <a:ext cx="2651760" cy="2926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417320" y="1261872"/>
            <a:ext cx="640080" cy="640080"/>
          </a:xfrm>
          <a:prstGeom prst="ellipse">
            <a:avLst/>
          </a:prstGeom>
          <a:solidFill>
            <a:srgbClr val="B02828"/>
          </a:solidFill>
          <a:ln w="12700">
            <a:solidFill>
              <a:srgbClr val="B0282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417320" y="1261872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⏰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521208" y="1993392"/>
            <a:ext cx="243230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Tiempo perdido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39496" y="2359152"/>
            <a:ext cx="2395728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equipo comercial dedica horas buscando datos de clientes, importaciones y competencia — información que debería llegar sola.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246120" y="1115568"/>
            <a:ext cx="2651760" cy="2926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251960" y="1261872"/>
            <a:ext cx="640080" cy="640080"/>
          </a:xfrm>
          <a:prstGeom prst="ellipse">
            <a:avLst/>
          </a:prstGeom>
          <a:solidFill>
            <a:srgbClr val="D96B0B"/>
          </a:solidFill>
          <a:ln w="12700">
            <a:solidFill>
              <a:srgbClr val="D96B0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251960" y="1261872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📊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3355848" y="1993392"/>
            <a:ext cx="243230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Inteligencia dispersa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3374136" y="2359152"/>
            <a:ext cx="2395728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 datos de SUNAT (quién importa qué, cuánto y desde dónde) existen pero nadie los usa de forma sistemática para prospectar.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080760" y="1115568"/>
            <a:ext cx="2651760" cy="2926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7086600" y="1261872"/>
            <a:ext cx="640080" cy="640080"/>
          </a:xfrm>
          <a:prstGeom prst="ellipse">
            <a:avLst/>
          </a:prstGeom>
          <a:solidFill>
            <a:srgbClr val="6C3FC5"/>
          </a:solidFill>
          <a:ln w="12700">
            <a:solidFill>
              <a:srgbClr val="6C3FC5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086600" y="1261872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📢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6190488" y="1993392"/>
            <a:ext cx="243230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Presencia digital cero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208776" y="2359152"/>
            <a:ext cx="2395728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Bruna Perú no existe en redes sociales. Los distribuidores que compiten ya publican y posicionan. Nosotros no.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11480" y="4206240"/>
            <a:ext cx="8321040" cy="658368"/>
          </a:xfrm>
          <a:prstGeom prst="rect">
            <a:avLst/>
          </a:prstGeom>
          <a:solidFill>
            <a:srgbClr val="0D2240"/>
          </a:solidFill>
          <a:ln w="12700">
            <a:solidFill>
              <a:srgbClr val="0D224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502920" y="4233672"/>
            <a:ext cx="82296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Bruna Brain nace para resolver los tres: datos automáticos, inteligencia de mercado y presencia digital.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6C3FC5"/>
          </a:solidFill>
          <a:ln w="12700">
            <a:solidFill>
              <a:srgbClr val="6C3FC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137160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400" kern="0" dirty="0">
                <a:solidFill>
                  <a:srgbClr val="C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QUÉ ES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411480" y="384048"/>
            <a:ext cx="8321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Bruna Brain en una frase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411480" y="1078992"/>
            <a:ext cx="8321040" cy="960120"/>
          </a:xfrm>
          <a:prstGeom prst="rect">
            <a:avLst/>
          </a:prstGeom>
          <a:solidFill>
            <a:srgbClr val="EEF3F8"/>
          </a:solidFill>
          <a:ln w="12700">
            <a:solidFill>
              <a:srgbClr val="C5D8E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115568"/>
            <a:ext cx="7955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empleado digital </a:t>
            </a:r>
            <a:pPr indent="0" marL="0">
              <a:buNone/>
            </a:pPr>
            <a:r>
              <a:rPr lang="en-US" sz="1500" b="1" dirty="0">
                <a:solidFill>
                  <a:srgbClr val="6C3FC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 trabaja 24/7</a:t>
            </a:r>
            <a:pPr indent="0" marL="0">
              <a:buNone/>
            </a:pPr>
            <a:r>
              <a:rPr lang="en-US" sz="15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analizando el mercado, identificando oportunidades y publicando contenido —</a:t>
            </a:r>
            <a:pPr indent="0" marL="0">
              <a:buNone/>
            </a:pPr>
            <a:r>
              <a:rPr lang="en-US" sz="15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sin descanso, sin salario mensual.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411480" y="2212848"/>
            <a:ext cx="4023360" cy="26060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411480" y="2212848"/>
            <a:ext cx="4023360" cy="475488"/>
          </a:xfrm>
          <a:prstGeom prst="rect">
            <a:avLst/>
          </a:prstGeom>
          <a:solidFill>
            <a:srgbClr val="6C3FC5"/>
          </a:solidFill>
          <a:ln w="12700">
            <a:solidFill>
              <a:srgbClr val="6C3FC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2231136"/>
            <a:ext cx="38404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🔵  Agente 1 · Atlas Growth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521208" y="2779776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C3FC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¿Qué hace?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521208" y="3035808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 contenido comercial y lo publica en redes sociales automáticamente.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521208" y="3438144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C3FC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¿Cómo?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521208" y="3694176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Usa inteligencia artificial para crear posts técnicos por vertical (pinturas, minería, alimentos) y los agenda en Facebook, Instagram, TikTok y LinkedIn.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21208" y="409651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C3FC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¿Para qué?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521208" y="4352544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Posicionar a Bruna Perú como referente técnico y atraer clientes.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709160" y="2212848"/>
            <a:ext cx="4023360" cy="26060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709160" y="2212848"/>
            <a:ext cx="4023360" cy="475488"/>
          </a:xfrm>
          <a:prstGeom prst="rect">
            <a:avLst/>
          </a:prstGeom>
          <a:solidFill>
            <a:srgbClr val="1B5E95"/>
          </a:solidFill>
          <a:ln w="12700">
            <a:solidFill>
              <a:srgbClr val="1B5E9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800600" y="2231136"/>
            <a:ext cx="38404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🟣  Agente 2 · Atlas Intel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818888" y="2779776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B5E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¿Qué hace?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818888" y="3035808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Analiza datos reales de importaciones del Perú y detecta oportunidades de venta.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4818888" y="3438144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B5E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¿Cómo?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818888" y="3694176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Descarga datos de SUNAT (via Penta API) y los procesa en una base de datos SQL para identificar quién compra qué, cuánto y desde dónde.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818888" y="409651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B5E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¿Para qué?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818888" y="4352544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Dar a Jennifer y Víctor una lista semanal de prospectos con datos concretos.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6C3FC5"/>
          </a:solidFill>
          <a:ln w="12700">
            <a:solidFill>
              <a:srgbClr val="6C3FC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137160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400" kern="0" dirty="0">
                <a:solidFill>
                  <a:srgbClr val="C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FUNCIONA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411480" y="384048"/>
            <a:ext cx="8321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flujo de Bruna Brain — paso a paso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612648" y="1234440"/>
            <a:ext cx="1051560" cy="1051560"/>
          </a:xfrm>
          <a:prstGeom prst="ellipse">
            <a:avLst/>
          </a:prstGeom>
          <a:solidFill>
            <a:srgbClr val="0D2240"/>
          </a:solidFill>
          <a:ln w="12700">
            <a:solidFill>
              <a:srgbClr val="0D224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612648" y="1252728"/>
            <a:ext cx="10515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000000"/>
                </a:solidFill>
              </a:rPr>
              <a:t>📡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1051560" y="1170432"/>
            <a:ext cx="256032" cy="256032"/>
          </a:xfrm>
          <a:prstGeom prst="ellipse">
            <a:avLst/>
          </a:prstGeom>
          <a:solidFill>
            <a:srgbClr val="C8960C"/>
          </a:solidFill>
          <a:ln w="12700">
            <a:solidFill>
              <a:srgbClr val="C8960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51560" y="1170432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1691640" y="1682496"/>
            <a:ext cx="256032" cy="54864"/>
          </a:xfrm>
          <a:prstGeom prst="rect">
            <a:avLst/>
          </a:prstGeom>
          <a:solidFill>
            <a:srgbClr val="BBCCD8"/>
          </a:solidFill>
          <a:ln w="12700">
            <a:solidFill>
              <a:srgbClr val="BBCCD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29184" y="2377440"/>
            <a:ext cx="16184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SUNAT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Mercado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329184" y="2816352"/>
            <a:ext cx="16184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Datos reales de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importaciones Perú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2331720" y="1234440"/>
            <a:ext cx="1051560" cy="1051560"/>
          </a:xfrm>
          <a:prstGeom prst="ellipse">
            <a:avLst/>
          </a:prstGeom>
          <a:solidFill>
            <a:srgbClr val="6C3FC5"/>
          </a:solidFill>
          <a:ln w="12700">
            <a:solidFill>
              <a:srgbClr val="6C3FC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2331720" y="1252728"/>
            <a:ext cx="10515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000000"/>
                </a:solidFill>
              </a:rPr>
              <a:t>⚙️</a:t>
            </a:r>
            <a:endParaRPr lang="en-US" sz="2800" dirty="0"/>
          </a:p>
        </p:txBody>
      </p:sp>
      <p:sp>
        <p:nvSpPr>
          <p:cNvPr id="14" name="Shape 12"/>
          <p:cNvSpPr/>
          <p:nvPr/>
        </p:nvSpPr>
        <p:spPr>
          <a:xfrm>
            <a:off x="2770632" y="1170432"/>
            <a:ext cx="256032" cy="256032"/>
          </a:xfrm>
          <a:prstGeom prst="ellipse">
            <a:avLst/>
          </a:prstGeom>
          <a:solidFill>
            <a:srgbClr val="C8960C"/>
          </a:solidFill>
          <a:ln w="12700">
            <a:solidFill>
              <a:srgbClr val="C8960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770632" y="1170432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3410712" y="1682496"/>
            <a:ext cx="256032" cy="54864"/>
          </a:xfrm>
          <a:prstGeom prst="rect">
            <a:avLst/>
          </a:prstGeom>
          <a:solidFill>
            <a:srgbClr val="BBCCD8"/>
          </a:solidFill>
          <a:ln w="12700">
            <a:solidFill>
              <a:srgbClr val="BBCCD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048256" y="2377440"/>
            <a:ext cx="16184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Penta API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N8n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2048256" y="2816352"/>
            <a:ext cx="16184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Descarga y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automatiza flujos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4050792" y="1234440"/>
            <a:ext cx="1051560" cy="1051560"/>
          </a:xfrm>
          <a:prstGeom prst="ellipse">
            <a:avLst/>
          </a:prstGeom>
          <a:solidFill>
            <a:srgbClr val="1B5E95"/>
          </a:solidFill>
          <a:ln w="12700">
            <a:solidFill>
              <a:srgbClr val="1B5E9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4050792" y="1252728"/>
            <a:ext cx="10515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000000"/>
                </a:solidFill>
              </a:rPr>
              <a:t>🗄️</a:t>
            </a:r>
            <a:endParaRPr lang="en-US" sz="2800" dirty="0"/>
          </a:p>
        </p:txBody>
      </p:sp>
      <p:sp>
        <p:nvSpPr>
          <p:cNvPr id="21" name="Shape 19"/>
          <p:cNvSpPr/>
          <p:nvPr/>
        </p:nvSpPr>
        <p:spPr>
          <a:xfrm>
            <a:off x="4489704" y="1170432"/>
            <a:ext cx="256032" cy="256032"/>
          </a:xfrm>
          <a:prstGeom prst="ellipse">
            <a:avLst/>
          </a:prstGeom>
          <a:solidFill>
            <a:srgbClr val="C8960C"/>
          </a:solidFill>
          <a:ln w="12700">
            <a:solidFill>
              <a:srgbClr val="C8960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489704" y="1170432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5129784" y="1682496"/>
            <a:ext cx="256032" cy="54864"/>
          </a:xfrm>
          <a:prstGeom prst="rect">
            <a:avLst/>
          </a:prstGeom>
          <a:solidFill>
            <a:srgbClr val="BBCCD8"/>
          </a:solidFill>
          <a:ln w="12700">
            <a:solidFill>
              <a:srgbClr val="BBCCD8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767328" y="2377440"/>
            <a:ext cx="16184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Supabase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(Base SQL)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3767328" y="2816352"/>
            <a:ext cx="16184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Almacena y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procesa datos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5769864" y="1234440"/>
            <a:ext cx="1051560" cy="1051560"/>
          </a:xfrm>
          <a:prstGeom prst="ellipse">
            <a:avLst/>
          </a:prstGeom>
          <a:solidFill>
            <a:srgbClr val="1A7A43"/>
          </a:solidFill>
          <a:ln w="12700">
            <a:solidFill>
              <a:srgbClr val="1A7A43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769864" y="1252728"/>
            <a:ext cx="10515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000000"/>
                </a:solidFill>
              </a:rPr>
              <a:t>🤖</a:t>
            </a:r>
            <a:endParaRPr lang="en-US" sz="2800" dirty="0"/>
          </a:p>
        </p:txBody>
      </p:sp>
      <p:sp>
        <p:nvSpPr>
          <p:cNvPr id="28" name="Shape 26"/>
          <p:cNvSpPr/>
          <p:nvPr/>
        </p:nvSpPr>
        <p:spPr>
          <a:xfrm>
            <a:off x="6208776" y="1170432"/>
            <a:ext cx="256032" cy="256032"/>
          </a:xfrm>
          <a:prstGeom prst="ellipse">
            <a:avLst/>
          </a:prstGeom>
          <a:solidFill>
            <a:srgbClr val="C8960C"/>
          </a:solidFill>
          <a:ln w="12700">
            <a:solidFill>
              <a:srgbClr val="C8960C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208776" y="1170432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848856" y="1682496"/>
            <a:ext cx="256032" cy="54864"/>
          </a:xfrm>
          <a:prstGeom prst="rect">
            <a:avLst/>
          </a:prstGeom>
          <a:solidFill>
            <a:srgbClr val="BBCCD8"/>
          </a:solidFill>
          <a:ln w="12700">
            <a:solidFill>
              <a:srgbClr val="BBCCD8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486400" y="2377440"/>
            <a:ext cx="16184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AI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Codework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486400" y="2816352"/>
            <a:ext cx="16184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 contenido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 inteligencia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7488936" y="1234440"/>
            <a:ext cx="1051560" cy="1051560"/>
          </a:xfrm>
          <a:prstGeom prst="ellipse">
            <a:avLst/>
          </a:prstGeom>
          <a:solidFill>
            <a:srgbClr val="D96B0B"/>
          </a:solidFill>
          <a:ln w="12700">
            <a:solidFill>
              <a:srgbClr val="D96B0B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4" name="Text 32"/>
          <p:cNvSpPr/>
          <p:nvPr/>
        </p:nvSpPr>
        <p:spPr>
          <a:xfrm>
            <a:off x="7488936" y="1252728"/>
            <a:ext cx="10515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000000"/>
                </a:solidFill>
              </a:rPr>
              <a:t>📲</a:t>
            </a:r>
            <a:endParaRPr lang="en-US" sz="2800" dirty="0"/>
          </a:p>
        </p:txBody>
      </p:sp>
      <p:sp>
        <p:nvSpPr>
          <p:cNvPr id="35" name="Shape 33"/>
          <p:cNvSpPr/>
          <p:nvPr/>
        </p:nvSpPr>
        <p:spPr>
          <a:xfrm>
            <a:off x="7927848" y="1170432"/>
            <a:ext cx="256032" cy="256032"/>
          </a:xfrm>
          <a:prstGeom prst="ellipse">
            <a:avLst/>
          </a:prstGeom>
          <a:solidFill>
            <a:srgbClr val="C8960C"/>
          </a:solidFill>
          <a:ln w="12700">
            <a:solidFill>
              <a:srgbClr val="C8960C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927848" y="1170432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7205472" y="2377440"/>
            <a:ext cx="16184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Bloteiro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Redes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7205472" y="2816352"/>
            <a:ext cx="16184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Publica en 4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redes sociales</a:t>
            </a:r>
            <a:endParaRPr lang="en-US" sz="900" dirty="0"/>
          </a:p>
        </p:txBody>
      </p:sp>
      <p:sp>
        <p:nvSpPr>
          <p:cNvPr id="39" name="Shape 37"/>
          <p:cNvSpPr/>
          <p:nvPr/>
        </p:nvSpPr>
        <p:spPr>
          <a:xfrm>
            <a:off x="274320" y="3401568"/>
            <a:ext cx="5074920" cy="365760"/>
          </a:xfrm>
          <a:prstGeom prst="rect">
            <a:avLst/>
          </a:prstGeom>
          <a:solidFill>
            <a:srgbClr val="EEF3F8"/>
          </a:solidFill>
          <a:ln w="12700">
            <a:solidFill>
              <a:srgbClr val="C5D8EE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274320" y="3401568"/>
            <a:ext cx="5074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M1 · Módulo de Datos e Inteligencia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5486400" y="3401568"/>
            <a:ext cx="3246120" cy="365760"/>
          </a:xfrm>
          <a:prstGeom prst="rect">
            <a:avLst/>
          </a:prstGeom>
          <a:solidFill>
            <a:srgbClr val="FFF3E0"/>
          </a:solidFill>
          <a:ln w="12700">
            <a:solidFill>
              <a:srgbClr val="F0C08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5486400" y="3401568"/>
            <a:ext cx="3246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D96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M2 · Módulo de Contenido</a:t>
            </a:r>
            <a:endParaRPr lang="en-US" sz="1000" dirty="0"/>
          </a:p>
        </p:txBody>
      </p:sp>
      <p:sp>
        <p:nvSpPr>
          <p:cNvPr id="43" name="Shape 41"/>
          <p:cNvSpPr/>
          <p:nvPr/>
        </p:nvSpPr>
        <p:spPr>
          <a:xfrm>
            <a:off x="411480" y="3931920"/>
            <a:ext cx="8321040" cy="868680"/>
          </a:xfrm>
          <a:prstGeom prst="rect">
            <a:avLst/>
          </a:prstGeom>
          <a:solidFill>
            <a:srgbClr val="0D2240"/>
          </a:solidFill>
          <a:ln w="12700">
            <a:solidFill>
              <a:srgbClr val="0D224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548640" y="3959352"/>
            <a:ext cx="804672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Resultado: el equipo comercial recibe inteligencia de mercado cada semana y Bruna Perú publica contenido técnico sin esfuerzo manual adicional.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6C3FC5"/>
          </a:solidFill>
          <a:ln w="12700">
            <a:solidFill>
              <a:srgbClr val="6C3FC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137160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400" kern="0" dirty="0">
                <a:solidFill>
                  <a:srgbClr val="C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 HERRAMIENTAS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411480" y="384048"/>
            <a:ext cx="8321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Stack tecnológico — explicado sin tecnicismos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347472" y="1115568"/>
            <a:ext cx="2651760" cy="1664208"/>
          </a:xfrm>
          <a:prstGeom prst="rect">
            <a:avLst/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47472" y="1115568"/>
            <a:ext cx="54864" cy="1664208"/>
          </a:xfrm>
          <a:prstGeom prst="rect">
            <a:avLst/>
          </a:prstGeom>
          <a:solidFill>
            <a:srgbClr val="6C3FC5"/>
          </a:solidFill>
          <a:ln w="12700">
            <a:solidFill>
              <a:srgbClr val="6C3FC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93776" y="12435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📡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987552" y="1243584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Penta API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987552" y="1481328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6C3FC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FUENTE DE DATOS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493776" y="1773936"/>
            <a:ext cx="23774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Proveedor que nos da acceso a todas las importaciones registradas en SUNAT, Perú. Sabemos quién compra qué producto químico, cuánto y desde qué país.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493776" y="2532888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B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Renovar  $1,800/año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3182112" y="1115568"/>
            <a:ext cx="2651760" cy="1664208"/>
          </a:xfrm>
          <a:prstGeom prst="rect">
            <a:avLst/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182112" y="1115568"/>
            <a:ext cx="54864" cy="1664208"/>
          </a:xfrm>
          <a:prstGeom prst="rect">
            <a:avLst/>
          </a:prstGeom>
          <a:solidFill>
            <a:srgbClr val="6C3FC5"/>
          </a:solidFill>
          <a:ln w="12700">
            <a:solidFill>
              <a:srgbClr val="6C3FC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328416" y="12435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🔗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3822192" y="1243584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N8n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3822192" y="1481328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6C3FC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ORQUESTADOR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3328416" y="1773936"/>
            <a:ext cx="23774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Plataforma de automatización que conecta todas las herramientas entre sí. Como un director de tráfico que decide cuándo y qué información se mueve.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3328416" y="2532888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1A7A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Config.  ~$50/mes</a:t>
            </a:r>
            <a:endParaRPr lang="en-US" sz="800" dirty="0"/>
          </a:p>
        </p:txBody>
      </p:sp>
      <p:sp>
        <p:nvSpPr>
          <p:cNvPr id="19" name="Shape 17"/>
          <p:cNvSpPr/>
          <p:nvPr/>
        </p:nvSpPr>
        <p:spPr>
          <a:xfrm>
            <a:off x="6016752" y="1115568"/>
            <a:ext cx="2651760" cy="1664208"/>
          </a:xfrm>
          <a:prstGeom prst="rect">
            <a:avLst/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6016752" y="1115568"/>
            <a:ext cx="54864" cy="1664208"/>
          </a:xfrm>
          <a:prstGeom prst="rect">
            <a:avLst/>
          </a:prstGeom>
          <a:solidFill>
            <a:srgbClr val="6C3FC5"/>
          </a:solidFill>
          <a:ln w="12700">
            <a:solidFill>
              <a:srgbClr val="6C3FC5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163056" y="12435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🗄️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6656832" y="1243584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Supabase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656832" y="1481328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6C3FC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MEMORIA</a:t>
            </a: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6163056" y="1773936"/>
            <a:ext cx="23774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 de datos donde se almacena toda la información procesada. Es el 'cerebro' que guarda el historial de clientes, importaciones y contenido.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6163056" y="2532888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1A7A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Live  Gratis / uso</a:t>
            </a: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>
            <a:off x="347472" y="2990088"/>
            <a:ext cx="2651760" cy="1664208"/>
          </a:xfrm>
          <a:prstGeom prst="rect">
            <a:avLst/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347472" y="2990088"/>
            <a:ext cx="54864" cy="1664208"/>
          </a:xfrm>
          <a:prstGeom prst="rect">
            <a:avLst/>
          </a:prstGeom>
          <a:solidFill>
            <a:srgbClr val="6C3FC5"/>
          </a:solidFill>
          <a:ln w="12700">
            <a:solidFill>
              <a:srgbClr val="6C3FC5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93776" y="311810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🤖</a:t>
            </a:r>
            <a:endParaRPr lang="en-US" sz="2000" dirty="0"/>
          </a:p>
        </p:txBody>
      </p:sp>
      <p:sp>
        <p:nvSpPr>
          <p:cNvPr id="29" name="Text 27"/>
          <p:cNvSpPr/>
          <p:nvPr/>
        </p:nvSpPr>
        <p:spPr>
          <a:xfrm>
            <a:off x="987552" y="3118104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AI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987552" y="3355848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6C3FC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REDACTOR Y ANALISTA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493776" y="3648456"/>
            <a:ext cx="23774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Inteligencia artificial que genera los posts, analiza datos y escribe propuestas comerciales. Es el 'empleado digital' que produce el contenido.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493776" y="4407408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1A7A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Activo  Por uso</a:t>
            </a:r>
            <a:endParaRPr lang="en-US" sz="800" dirty="0"/>
          </a:p>
        </p:txBody>
      </p:sp>
      <p:sp>
        <p:nvSpPr>
          <p:cNvPr id="33" name="Shape 31"/>
          <p:cNvSpPr/>
          <p:nvPr/>
        </p:nvSpPr>
        <p:spPr>
          <a:xfrm>
            <a:off x="3182112" y="2990088"/>
            <a:ext cx="2651760" cy="1664208"/>
          </a:xfrm>
          <a:prstGeom prst="rect">
            <a:avLst/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3182112" y="2990088"/>
            <a:ext cx="54864" cy="1664208"/>
          </a:xfrm>
          <a:prstGeom prst="rect">
            <a:avLst/>
          </a:prstGeom>
          <a:solidFill>
            <a:srgbClr val="6C3FC5"/>
          </a:solidFill>
          <a:ln w="12700">
            <a:solidFill>
              <a:srgbClr val="6C3FC5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3328416" y="311810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📅</a:t>
            </a:r>
            <a:endParaRPr lang="en-US" sz="2000" dirty="0"/>
          </a:p>
        </p:txBody>
      </p:sp>
      <p:sp>
        <p:nvSpPr>
          <p:cNvPr id="36" name="Text 34"/>
          <p:cNvSpPr/>
          <p:nvPr/>
        </p:nvSpPr>
        <p:spPr>
          <a:xfrm>
            <a:off x="3822192" y="3118104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Bloteiro</a:t>
            </a:r>
            <a:endParaRPr lang="en-US" sz="1300" dirty="0"/>
          </a:p>
        </p:txBody>
      </p:sp>
      <p:sp>
        <p:nvSpPr>
          <p:cNvPr id="37" name="Text 35"/>
          <p:cNvSpPr/>
          <p:nvPr/>
        </p:nvSpPr>
        <p:spPr>
          <a:xfrm>
            <a:off x="3822192" y="3355848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6C3FC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PUBLICADOR</a:t>
            </a:r>
            <a:endParaRPr lang="en-US" sz="800" dirty="0"/>
          </a:p>
        </p:txBody>
      </p:sp>
      <p:sp>
        <p:nvSpPr>
          <p:cNvPr id="38" name="Text 36"/>
          <p:cNvSpPr/>
          <p:nvPr/>
        </p:nvSpPr>
        <p:spPr>
          <a:xfrm>
            <a:off x="3328416" y="3648456"/>
            <a:ext cx="23774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Plataforma que toma el contenido generado por Claude y lo programa y publica automáticamente en Facebook, Instagram, TikTok y LinkedIn.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3328416" y="4407408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1A7A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Live  SaaS</a:t>
            </a:r>
            <a:endParaRPr lang="en-US" sz="800" dirty="0"/>
          </a:p>
        </p:txBody>
      </p:sp>
      <p:sp>
        <p:nvSpPr>
          <p:cNvPr id="40" name="Shape 38"/>
          <p:cNvSpPr/>
          <p:nvPr/>
        </p:nvSpPr>
        <p:spPr>
          <a:xfrm>
            <a:off x="6016752" y="2990088"/>
            <a:ext cx="2651760" cy="1664208"/>
          </a:xfrm>
          <a:prstGeom prst="rect">
            <a:avLst/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41" name="Shape 39"/>
          <p:cNvSpPr/>
          <p:nvPr/>
        </p:nvSpPr>
        <p:spPr>
          <a:xfrm>
            <a:off x="6016752" y="2990088"/>
            <a:ext cx="54864" cy="1664208"/>
          </a:xfrm>
          <a:prstGeom prst="rect">
            <a:avLst/>
          </a:prstGeom>
          <a:solidFill>
            <a:srgbClr val="6C3FC5"/>
          </a:solidFill>
          <a:ln w="12700">
            <a:solidFill>
              <a:srgbClr val="6C3FC5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163056" y="311810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🎯</a:t>
            </a:r>
            <a:endParaRPr lang="en-US" sz="2000" dirty="0"/>
          </a:p>
        </p:txBody>
      </p:sp>
      <p:sp>
        <p:nvSpPr>
          <p:cNvPr id="43" name="Text 41"/>
          <p:cNvSpPr/>
          <p:nvPr/>
        </p:nvSpPr>
        <p:spPr>
          <a:xfrm>
            <a:off x="6656832" y="3118104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Apollo</a:t>
            </a:r>
            <a:endParaRPr lang="en-US" sz="1300" dirty="0"/>
          </a:p>
        </p:txBody>
      </p:sp>
      <p:sp>
        <p:nvSpPr>
          <p:cNvPr id="44" name="Text 42"/>
          <p:cNvSpPr/>
          <p:nvPr/>
        </p:nvSpPr>
        <p:spPr>
          <a:xfrm>
            <a:off x="6656832" y="3355848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6C3FC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CRM DE PROSPECCIÓN</a:t>
            </a:r>
            <a:endParaRPr lang="en-US" sz="800" dirty="0"/>
          </a:p>
        </p:txBody>
      </p:sp>
      <p:sp>
        <p:nvSpPr>
          <p:cNvPr id="45" name="Text 43"/>
          <p:cNvSpPr/>
          <p:nvPr/>
        </p:nvSpPr>
        <p:spPr>
          <a:xfrm>
            <a:off x="6163056" y="3648456"/>
            <a:ext cx="23774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Herramienta para gestionar contactos, enviar outreach automatizado y dar seguimiento a prospectos identificados por la inteligencia de mercado.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6163056" y="4407408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96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🔧 Config.  SaaS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6C3FC5"/>
          </a:solidFill>
          <a:ln w="12700">
            <a:solidFill>
              <a:srgbClr val="6C3FC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137160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400" kern="0" dirty="0">
                <a:solidFill>
                  <a:srgbClr val="C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ESTADO ACTUAL — JUNIO 2026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411480" y="384048"/>
            <a:ext cx="8321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 que ya funciona y lo que está en construcción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347472" y="1115568"/>
            <a:ext cx="2651760" cy="420624"/>
          </a:xfrm>
          <a:prstGeom prst="rect">
            <a:avLst/>
          </a:prstGeom>
          <a:solidFill>
            <a:srgbClr val="1A7A43"/>
          </a:solidFill>
          <a:ln w="12700">
            <a:solidFill>
              <a:srgbClr val="1A7A4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38912" y="1115568"/>
            <a:ext cx="24688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 YA FUNCIONA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347472" y="1536192"/>
            <a:ext cx="2651760" cy="3264408"/>
          </a:xfrm>
          <a:prstGeom prst="rect">
            <a:avLst/>
          </a:prstGeom>
          <a:solidFill>
            <a:srgbClr val="F0FFF4"/>
          </a:solidFill>
          <a:ln w="12700">
            <a:solidFill>
              <a:srgbClr val="A3D9B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75488" y="1627632"/>
            <a:ext cx="23957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  4 cuentas sociales creadas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(FB, IG, TikTok, LinkedIn)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75488" y="2249424"/>
            <a:ext cx="23957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  Primer post publicado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 Mayo — SLES-70 detergentes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475488" y="2871216"/>
            <a:ext cx="23957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  Supabase con datos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mercado cargados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475488" y="3493008"/>
            <a:ext cx="23957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  Bloteiro operativo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 #6 en cola (19 Jun)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475488" y="4114800"/>
            <a:ext cx="23957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  Alfredo Bonilla confirmado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 asesor técnico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3182112" y="1115568"/>
            <a:ext cx="2651760" cy="420624"/>
          </a:xfrm>
          <a:prstGeom prst="rect">
            <a:avLst/>
          </a:prstGeom>
          <a:solidFill>
            <a:srgbClr val="D96B0B"/>
          </a:solidFill>
          <a:ln w="12700">
            <a:solidFill>
              <a:srgbClr val="D96B0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273552" y="1115568"/>
            <a:ext cx="24688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🔧  EN CONSTRUCCIÓN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3182112" y="1536192"/>
            <a:ext cx="2651760" cy="3264408"/>
          </a:xfrm>
          <a:prstGeom prst="rect">
            <a:avLst/>
          </a:prstGeom>
          <a:solidFill>
            <a:srgbClr val="FFFAF0"/>
          </a:solidFill>
          <a:ln w="12700">
            <a:solidFill>
              <a:srgbClr val="F0C08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310128" y="1627632"/>
            <a:ext cx="23957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  N8n: automatización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pendiente de fondeo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3310128" y="2249424"/>
            <a:ext cx="23957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  MCP Server: conexión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Penta → Supabase (Edwin)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3310128" y="2871216"/>
            <a:ext cx="23957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  Brand guidelines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Bruna Perú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3310128" y="3493008"/>
            <a:ext cx="23957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  Carpeta Teams compartida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(Stiff + Edwin)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3310128" y="4114800"/>
            <a:ext cx="23957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  Víctor a Teams para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aprobar publicaciones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6016752" y="1115568"/>
            <a:ext cx="2651760" cy="420624"/>
          </a:xfrm>
          <a:prstGeom prst="rect">
            <a:avLst/>
          </a:prstGeom>
          <a:solidFill>
            <a:srgbClr val="B02828"/>
          </a:solidFill>
          <a:ln w="12700">
            <a:solidFill>
              <a:srgbClr val="B0282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108192" y="1115568"/>
            <a:ext cx="24688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⛔  DECISIONES PENDIENTES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6016752" y="1536192"/>
            <a:ext cx="2651760" cy="3264408"/>
          </a:xfrm>
          <a:prstGeom prst="rect">
            <a:avLst/>
          </a:prstGeom>
          <a:solidFill>
            <a:srgbClr val="FFF5F5"/>
          </a:solidFill>
          <a:ln w="12700">
            <a:solidFill>
              <a:srgbClr val="F0A0A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144768" y="1627632"/>
            <a:ext cx="23957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  Renovar Penta API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$1,800/año (Carlos)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6144768" y="2249424"/>
            <a:ext cx="23957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  ¿Bruna Brain solo Perú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escalar a Bruna Group?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144768" y="2871216"/>
            <a:ext cx="23957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  Teléfonos personales →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números de empresa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144768" y="3493008"/>
            <a:ext cx="23957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  Brand guidelines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concretos (Andy)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144768" y="4114800"/>
            <a:ext cx="23957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  Presupuesto operativo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 N8n y herramientas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6C3FC5"/>
          </a:solidFill>
          <a:ln w="12700">
            <a:solidFill>
              <a:srgbClr val="6C3FC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137160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400" kern="0" dirty="0">
                <a:solidFill>
                  <a:srgbClr val="C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EQUIPO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411480" y="384048"/>
            <a:ext cx="8321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¿Quiénes construyen Bruna Brain?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347472" y="1115568"/>
            <a:ext cx="2651760" cy="1719072"/>
          </a:xfrm>
          <a:prstGeom prst="rect">
            <a:avLst/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84632" y="1298448"/>
            <a:ext cx="658368" cy="658368"/>
          </a:xfrm>
          <a:prstGeom prst="ellipse">
            <a:avLst/>
          </a:prstGeom>
          <a:solidFill>
            <a:srgbClr val="0D2240"/>
          </a:solidFill>
          <a:ln w="12700">
            <a:solidFill>
              <a:srgbClr val="0D224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84632" y="1298448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ABS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243584" y="1298448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Andy Bruna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243584" y="1572768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Arquitecto / Director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484632" y="2075688"/>
            <a:ext cx="23774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la estrategia, el stack y los lineamientos de marca. Toma decisiones de escalamiento.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3182112" y="1115568"/>
            <a:ext cx="2651760" cy="1719072"/>
          </a:xfrm>
          <a:prstGeom prst="rect">
            <a:avLst/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3319272" y="1298448"/>
            <a:ext cx="658368" cy="658368"/>
          </a:xfrm>
          <a:prstGeom prst="ellipse">
            <a:avLst/>
          </a:prstGeom>
          <a:solidFill>
            <a:srgbClr val="6C3FC5"/>
          </a:solidFill>
          <a:ln w="12700">
            <a:solidFill>
              <a:srgbClr val="6C3FC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319272" y="1298448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078224" y="1298448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Edwin Viales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078224" y="1572768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C3FC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 Lead / Contenido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3319272" y="2075688"/>
            <a:ext cx="23774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Construye las conexiones técnicas (MCP, N8n, Bloteiro). Produce el contenido semanal.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6016752" y="1115568"/>
            <a:ext cx="2651760" cy="1719072"/>
          </a:xfrm>
          <a:prstGeom prst="rect">
            <a:avLst/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6153912" y="1298448"/>
            <a:ext cx="658368" cy="658368"/>
          </a:xfrm>
          <a:prstGeom prst="ellipse">
            <a:avLst/>
          </a:prstGeom>
          <a:solidFill>
            <a:srgbClr val="5B6A7D"/>
          </a:solidFill>
          <a:ln w="12700">
            <a:solidFill>
              <a:srgbClr val="5B6A7D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153912" y="1298448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SF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6912864" y="1298448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Stiff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6912864" y="1572768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5B6A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Manager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6153912" y="2075688"/>
            <a:ext cx="23774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Coordina el repositorio, los documentos y los entregables del equipo. Necesita más involucra-miento técnico.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347472" y="3017520"/>
            <a:ext cx="2651760" cy="1719072"/>
          </a:xfrm>
          <a:prstGeom prst="rect">
            <a:avLst/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484632" y="3200400"/>
            <a:ext cx="658368" cy="658368"/>
          </a:xfrm>
          <a:prstGeom prst="ellipse">
            <a:avLst/>
          </a:prstGeom>
          <a:solidFill>
            <a:srgbClr val="1B5E95"/>
          </a:solidFill>
          <a:ln w="12700">
            <a:solidFill>
              <a:srgbClr val="1B5E95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84632" y="3200400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1243584" y="3200400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Carlos Artavia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1243584" y="347472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B5E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 Penta API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484632" y="3977640"/>
            <a:ext cx="23774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 el responsable de la renovación y negociación de la API de SUNAT. Dato crítico para M1.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3182112" y="3017520"/>
            <a:ext cx="2651760" cy="1719072"/>
          </a:xfrm>
          <a:prstGeom prst="rect">
            <a:avLst/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3319272" y="3200400"/>
            <a:ext cx="658368" cy="658368"/>
          </a:xfrm>
          <a:prstGeom prst="ellipse">
            <a:avLst/>
          </a:prstGeom>
          <a:solidFill>
            <a:srgbClr val="1A7A43"/>
          </a:solidFill>
          <a:ln w="12700">
            <a:solidFill>
              <a:srgbClr val="1A7A43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3319272" y="3200400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4078224" y="3200400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Alfredo Bonilla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4078224" y="347472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A7A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Asesor Técnico (Indimind)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3319272" y="3977640"/>
            <a:ext cx="23774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Ex-CTO Dojo. Partner técnico externo. Guía las decisiones de arquitectura y escalamiento.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6016752" y="3017520"/>
            <a:ext cx="2651760" cy="1719072"/>
          </a:xfrm>
          <a:prstGeom prst="rect">
            <a:avLst/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6" name="Shape 34"/>
          <p:cNvSpPr/>
          <p:nvPr/>
        </p:nvSpPr>
        <p:spPr>
          <a:xfrm>
            <a:off x="6153912" y="3200400"/>
            <a:ext cx="658368" cy="658368"/>
          </a:xfrm>
          <a:prstGeom prst="ellipse">
            <a:avLst/>
          </a:prstGeom>
          <a:solidFill>
            <a:srgbClr val="B07810"/>
          </a:solidFill>
          <a:ln w="12700">
            <a:solidFill>
              <a:srgbClr val="B07810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153912" y="3200400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6912864" y="3200400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Víctor Alfaro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6912864" y="347472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B078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Aprobador de contenido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6153912" y="3977640"/>
            <a:ext cx="23774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Gerente General Lima. Aprueba los posts antes de publicar. Debe ser añadido a Teams.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6C3FC5"/>
          </a:solidFill>
          <a:ln w="12700">
            <a:solidFill>
              <a:srgbClr val="6C3FC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137160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400" kern="0" dirty="0">
                <a:solidFill>
                  <a:srgbClr val="C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VISIÓN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411480" y="384048"/>
            <a:ext cx="8321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Bruna Brain en 12–18 meses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347472" y="1115568"/>
            <a:ext cx="2651760" cy="566928"/>
          </a:xfrm>
          <a:prstGeom prst="rect">
            <a:avLst/>
          </a:prstGeom>
          <a:solidFill>
            <a:srgbClr val="D96B0B"/>
          </a:solidFill>
          <a:ln w="12700">
            <a:solidFill>
              <a:srgbClr val="D96B0B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457200" y="1115568"/>
            <a:ext cx="24323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Q2–Q3 2026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1353312"/>
            <a:ext cx="24323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 operativa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347472" y="1682496"/>
            <a:ext cx="2651760" cy="2743200"/>
          </a:xfrm>
          <a:prstGeom prst="rect">
            <a:avLst/>
          </a:prstGeom>
          <a:solidFill>
            <a:srgbClr val="EEF3F8"/>
          </a:solidFill>
          <a:ln w="12700">
            <a:solidFill>
              <a:srgbClr val="C5D8E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93776" y="1810512"/>
            <a:ext cx="182880" cy="182880"/>
          </a:xfrm>
          <a:prstGeom prst="ellipse">
            <a:avLst/>
          </a:prstGeom>
          <a:solidFill>
            <a:srgbClr val="D96B0B"/>
          </a:solidFill>
          <a:ln w="12700">
            <a:solidFill>
              <a:srgbClr val="D96B0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49808" y="1783080"/>
            <a:ext cx="215798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M1 + M2 funcionando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end-to-end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93776" y="2450592"/>
            <a:ext cx="182880" cy="182880"/>
          </a:xfrm>
          <a:prstGeom prst="ellipse">
            <a:avLst/>
          </a:prstGeom>
          <a:solidFill>
            <a:srgbClr val="D96B0B"/>
          </a:solidFill>
          <a:ln w="12700">
            <a:solidFill>
              <a:srgbClr val="D96B0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49808" y="2423160"/>
            <a:ext cx="215798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Mínimo 4 posts/mes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publicados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493776" y="3090672"/>
            <a:ext cx="182880" cy="182880"/>
          </a:xfrm>
          <a:prstGeom prst="ellipse">
            <a:avLst/>
          </a:prstGeom>
          <a:solidFill>
            <a:srgbClr val="D96B0B"/>
          </a:solidFill>
          <a:ln w="12700">
            <a:solidFill>
              <a:srgbClr val="D96B0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49808" y="3063240"/>
            <a:ext cx="215798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Inteligencia de mercado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semanal automática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493776" y="3730752"/>
            <a:ext cx="182880" cy="182880"/>
          </a:xfrm>
          <a:prstGeom prst="ellipse">
            <a:avLst/>
          </a:prstGeom>
          <a:solidFill>
            <a:srgbClr val="D96B0B"/>
          </a:solidFill>
          <a:ln w="12700">
            <a:solidFill>
              <a:srgbClr val="D96B0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49808" y="3703320"/>
            <a:ext cx="215798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Penta API renovada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 conectada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3182112" y="1115568"/>
            <a:ext cx="2651760" cy="566928"/>
          </a:xfrm>
          <a:prstGeom prst="rect">
            <a:avLst/>
          </a:prstGeom>
          <a:solidFill>
            <a:srgbClr val="6C3FC5"/>
          </a:solidFill>
          <a:ln w="12700">
            <a:solidFill>
              <a:srgbClr val="6C3FC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3291840" y="1115568"/>
            <a:ext cx="24323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Q4 2026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3291840" y="1353312"/>
            <a:ext cx="24323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Escala comercial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3182112" y="1682496"/>
            <a:ext cx="2651760" cy="2743200"/>
          </a:xfrm>
          <a:prstGeom prst="rect">
            <a:avLst/>
          </a:prstGeom>
          <a:solidFill>
            <a:srgbClr val="EEF3F8"/>
          </a:solidFill>
          <a:ln w="12700">
            <a:solidFill>
              <a:srgbClr val="C5D8EE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3328416" y="1810512"/>
            <a:ext cx="182880" cy="182880"/>
          </a:xfrm>
          <a:prstGeom prst="ellipse">
            <a:avLst/>
          </a:prstGeom>
          <a:solidFill>
            <a:srgbClr val="6C3FC5"/>
          </a:solidFill>
          <a:ln w="12700">
            <a:solidFill>
              <a:srgbClr val="6C3FC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584448" y="1783080"/>
            <a:ext cx="215798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Atlas prospecta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automáticamente en Apollo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3328416" y="2450592"/>
            <a:ext cx="182880" cy="182880"/>
          </a:xfrm>
          <a:prstGeom prst="ellipse">
            <a:avLst/>
          </a:prstGeom>
          <a:solidFill>
            <a:srgbClr val="6C3FC5"/>
          </a:solidFill>
          <a:ln w="12700">
            <a:solidFill>
              <a:srgbClr val="6C3FC5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584448" y="2423160"/>
            <a:ext cx="215798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Alertas semanales de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oportunidades a Jennifer/Víctor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3328416" y="3090672"/>
            <a:ext cx="182880" cy="182880"/>
          </a:xfrm>
          <a:prstGeom prst="ellipse">
            <a:avLst/>
          </a:prstGeom>
          <a:solidFill>
            <a:srgbClr val="6C3FC5"/>
          </a:solidFill>
          <a:ln w="12700">
            <a:solidFill>
              <a:srgbClr val="6C3FC5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584448" y="3063240"/>
            <a:ext cx="215798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5+ clientes contactados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 semana via IA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3328416" y="3730752"/>
            <a:ext cx="182880" cy="182880"/>
          </a:xfrm>
          <a:prstGeom prst="ellipse">
            <a:avLst/>
          </a:prstGeom>
          <a:solidFill>
            <a:srgbClr val="6C3FC5"/>
          </a:solidFill>
          <a:ln w="12700">
            <a:solidFill>
              <a:srgbClr val="6C3FC5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584448" y="3703320"/>
            <a:ext cx="215798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Contenido por vertical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personalizado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6016752" y="1115568"/>
            <a:ext cx="2651760" cy="566928"/>
          </a:xfrm>
          <a:prstGeom prst="rect">
            <a:avLst/>
          </a:prstGeom>
          <a:solidFill>
            <a:srgbClr val="1A7A43"/>
          </a:solidFill>
          <a:ln w="12700">
            <a:solidFill>
              <a:srgbClr val="1A7A43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0" name="Text 28"/>
          <p:cNvSpPr/>
          <p:nvPr/>
        </p:nvSpPr>
        <p:spPr>
          <a:xfrm>
            <a:off x="6126480" y="1115568"/>
            <a:ext cx="24323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2027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6126480" y="1353312"/>
            <a:ext cx="24323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Moat competitivo</a:t>
            </a:r>
            <a:endParaRPr lang="en-US" sz="1400" dirty="0"/>
          </a:p>
        </p:txBody>
      </p:sp>
      <p:sp>
        <p:nvSpPr>
          <p:cNvPr id="32" name="Shape 30"/>
          <p:cNvSpPr/>
          <p:nvPr/>
        </p:nvSpPr>
        <p:spPr>
          <a:xfrm>
            <a:off x="6016752" y="1682496"/>
            <a:ext cx="2651760" cy="2743200"/>
          </a:xfrm>
          <a:prstGeom prst="rect">
            <a:avLst/>
          </a:prstGeom>
          <a:solidFill>
            <a:srgbClr val="EEF3F8"/>
          </a:solidFill>
          <a:ln w="12700">
            <a:solidFill>
              <a:srgbClr val="C5D8EE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163056" y="1810512"/>
            <a:ext cx="182880" cy="182880"/>
          </a:xfrm>
          <a:prstGeom prst="ellipse">
            <a:avLst/>
          </a:prstGeom>
          <a:solidFill>
            <a:srgbClr val="1A7A43"/>
          </a:solidFill>
          <a:ln w="12700">
            <a:solidFill>
              <a:srgbClr val="1A7A43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419088" y="1783080"/>
            <a:ext cx="215798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Bruna = referente técnico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 en Perú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6163056" y="2450592"/>
            <a:ext cx="182880" cy="182880"/>
          </a:xfrm>
          <a:prstGeom prst="ellipse">
            <a:avLst/>
          </a:prstGeom>
          <a:solidFill>
            <a:srgbClr val="1A7A43"/>
          </a:solidFill>
          <a:ln w="12700">
            <a:solidFill>
              <a:srgbClr val="1A7A43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419088" y="2423160"/>
            <a:ext cx="215798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IA reduce costo de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adquisición de clientes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6163056" y="3090672"/>
            <a:ext cx="182880" cy="182880"/>
          </a:xfrm>
          <a:prstGeom prst="ellipse">
            <a:avLst/>
          </a:prstGeom>
          <a:solidFill>
            <a:srgbClr val="1A7A43"/>
          </a:solidFill>
          <a:ln w="12700">
            <a:solidFill>
              <a:srgbClr val="1A7A43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419088" y="3063240"/>
            <a:ext cx="215798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Escalar a otros mercados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(RD, Colombia, Ecuador)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6163056" y="3730752"/>
            <a:ext cx="182880" cy="182880"/>
          </a:xfrm>
          <a:prstGeom prst="ellipse">
            <a:avLst/>
          </a:prstGeom>
          <a:solidFill>
            <a:srgbClr val="1A7A43"/>
          </a:solidFill>
          <a:ln w="12700">
            <a:solidFill>
              <a:srgbClr val="1A7A43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419088" y="3703320"/>
            <a:ext cx="215798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Decisión: ¿plataforma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corporativa Bruna Group?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C8960C"/>
          </a:solidFill>
          <a:ln w="12700">
            <a:solidFill>
              <a:srgbClr val="C896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137160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400" kern="0" dirty="0">
                <a:solidFill>
                  <a:srgbClr val="C896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ACELERADORES — LO QUE EL COMITÉ PUEDE APROBAR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411480" y="384048"/>
            <a:ext cx="8321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decisiones que desbloquean Bruna Brain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347472" y="1115568"/>
            <a:ext cx="8366760" cy="1078992"/>
          </a:xfrm>
          <a:prstGeom prst="rect">
            <a:avLst/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47472" y="1115568"/>
            <a:ext cx="54864" cy="1078992"/>
          </a:xfrm>
          <a:prstGeom prst="rect">
            <a:avLst/>
          </a:prstGeom>
          <a:solidFill>
            <a:srgbClr val="B02828"/>
          </a:solidFill>
          <a:ln w="12700">
            <a:solidFill>
              <a:srgbClr val="B0282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75488" y="1225296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B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097280" y="1207008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Renovar Penta API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846320" y="1207008"/>
            <a:ext cx="1005840" cy="256032"/>
          </a:xfrm>
          <a:prstGeom prst="rect">
            <a:avLst/>
          </a:prstGeom>
          <a:solidFill>
            <a:srgbClr val="B02828"/>
          </a:solidFill>
          <a:ln w="12700">
            <a:solidFill>
              <a:srgbClr val="B0282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846320" y="1207008"/>
            <a:ext cx="1005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URGENTE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5989320" y="1207008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Responsable: Carlos Artavia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097280" y="1536192"/>
            <a:ext cx="502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Qué: 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554480" y="1536192"/>
            <a:ext cx="6858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Aprobar $1,800 USD para renovar la suscripción a la API de datos SUNAT (Penta).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097280" y="1773936"/>
            <a:ext cx="685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B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Impacto: 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737360" y="1773936"/>
            <a:ext cx="6675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Desbloquea inteligencia semanal de importaciones + base de prospectos automática.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347472" y="2350008"/>
            <a:ext cx="8366760" cy="1078992"/>
          </a:xfrm>
          <a:prstGeom prst="rect">
            <a:avLst/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347472" y="2350008"/>
            <a:ext cx="54864" cy="1078992"/>
          </a:xfrm>
          <a:prstGeom prst="rect">
            <a:avLst/>
          </a:prstGeom>
          <a:solidFill>
            <a:srgbClr val="D96B0B"/>
          </a:solidFill>
          <a:ln w="12700">
            <a:solidFill>
              <a:srgbClr val="D96B0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75488" y="2459736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D96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1097280" y="2441448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Presupuesto operativo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4846320" y="2441448"/>
            <a:ext cx="1005840" cy="256032"/>
          </a:xfrm>
          <a:prstGeom prst="rect">
            <a:avLst/>
          </a:prstGeom>
          <a:solidFill>
            <a:srgbClr val="D96B0B"/>
          </a:solidFill>
          <a:ln w="12700">
            <a:solidFill>
              <a:srgbClr val="D96B0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846320" y="2441448"/>
            <a:ext cx="1005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Q3 2026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5989320" y="2441448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Responsable: Comité Financiero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097280" y="2770632"/>
            <a:ext cx="502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Qué: 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554480" y="2770632"/>
            <a:ext cx="6858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Asignar ~$300–500/mes para herramientas: N8n (fondeo), Apollo, Claude API.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1097280" y="3008376"/>
            <a:ext cx="685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6B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Impacto: 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737360" y="3008376"/>
            <a:ext cx="6675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Activa los flujos automáticos de contenido e inteligencia. ROI estimado: 10x en costo vs. un empleado adicional.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347472" y="3584448"/>
            <a:ext cx="8366760" cy="1078992"/>
          </a:xfrm>
          <a:prstGeom prst="rect">
            <a:avLst/>
          </a:prstGeom>
          <a:solidFill>
            <a:srgbClr val="FFFFFF"/>
          </a:solidFill>
          <a:ln w="12700">
            <a:solidFill>
              <a:srgbClr val="D8E2E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347472" y="3584448"/>
            <a:ext cx="54864" cy="1078992"/>
          </a:xfrm>
          <a:prstGeom prst="rect">
            <a:avLst/>
          </a:prstGeom>
          <a:solidFill>
            <a:srgbClr val="6C3FC5"/>
          </a:solidFill>
          <a:ln w="12700">
            <a:solidFill>
              <a:srgbClr val="6C3FC5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75488" y="3694176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6C3FC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2200" dirty="0"/>
          </a:p>
        </p:txBody>
      </p:sp>
      <p:sp>
        <p:nvSpPr>
          <p:cNvPr id="30" name="Text 28"/>
          <p:cNvSpPr/>
          <p:nvPr/>
        </p:nvSpPr>
        <p:spPr>
          <a:xfrm>
            <a:off x="1097280" y="3675888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Decisión estratégica</a:t>
            </a:r>
            <a:endParaRPr lang="en-US" sz="1400" dirty="0"/>
          </a:p>
        </p:txBody>
      </p:sp>
      <p:sp>
        <p:nvSpPr>
          <p:cNvPr id="31" name="Shape 29"/>
          <p:cNvSpPr/>
          <p:nvPr/>
        </p:nvSpPr>
        <p:spPr>
          <a:xfrm>
            <a:off x="4846320" y="3675888"/>
            <a:ext cx="1005840" cy="256032"/>
          </a:xfrm>
          <a:prstGeom prst="rect">
            <a:avLst/>
          </a:prstGeom>
          <a:solidFill>
            <a:srgbClr val="6C3FC5"/>
          </a:solidFill>
          <a:ln w="12700">
            <a:solidFill>
              <a:srgbClr val="6C3FC5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846320" y="3675888"/>
            <a:ext cx="1005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Q3 2026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5989320" y="3675888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Responsable: CEO + Andy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1097280" y="4005072"/>
            <a:ext cx="502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Qué: 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1554480" y="4005072"/>
            <a:ext cx="6858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¿Bruna Brain se mantiene como herramienta local de Perú o se escala como plataforma corporativa de Bruna Group?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1097280" y="4242816"/>
            <a:ext cx="685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C3FC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Impacto: 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1737360" y="4242816"/>
            <a:ext cx="6675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D2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 se escala: primer distribuidor químico de Centroamérica con IA operativa. Moat difícil de copiar.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Bruna Brain — Comité Ejecutivo</dc:title>
  <dc:subject>PptxGenJS Presentation</dc:subject>
  <dc:creator>Andy Bruna</dc:creator>
  <cp:lastModifiedBy>Andy Bruna</cp:lastModifiedBy>
  <cp:revision>1</cp:revision>
  <dcterms:created xsi:type="dcterms:W3CDTF">2026-06-09T16:39:12Z</dcterms:created>
  <dcterms:modified xsi:type="dcterms:W3CDTF">2026-06-09T16:39:12Z</dcterms:modified>
</cp:coreProperties>
</file>