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2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73152" cy="5070348"/>
          </a:xfrm>
          <a:prstGeom prst="rect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28600" y="365760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228600" y="9144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3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PERÚ  ·  MINERÍA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228600" y="1417320"/>
            <a:ext cx="5303520" cy="45720"/>
          </a:xfrm>
          <a:prstGeom prst="rect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8600" y="1572768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Propuesta Comercial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228600" y="2084832"/>
            <a:ext cx="6858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0B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Reactivos de Flotación  ·  Extracción Hidrometalúrgica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228600" y="2651760"/>
            <a:ext cx="5029200" cy="960120"/>
          </a:xfrm>
          <a:prstGeom prst="rect">
            <a:avLst/>
          </a:prstGeom>
          <a:solidFill>
            <a:srgbClr val="0A1828"/>
          </a:solidFill>
          <a:ln w="12700">
            <a:solidFill>
              <a:srgbClr val="C8960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11480" y="271576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Para: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11480" y="2953512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ENNEX S.A.C.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11480" y="3291840"/>
            <a:ext cx="4663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0B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Compraventa de concentrados  ·  Cu / Pb / Ag / Zn  ·  Lima, Perú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0" y="16459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0" dirty="0">
                <a:solidFill>
                  <a:srgbClr val="000000"/>
                </a:solidFill>
              </a:rPr>
              <a:t>⛏️</a:t>
            </a:r>
            <a:endParaRPr lang="en-US" sz="7200" dirty="0"/>
          </a:p>
        </p:txBody>
      </p:sp>
      <p:sp>
        <p:nvSpPr>
          <p:cNvPr id="14" name="Shape 12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060D18"/>
          </a:solidFill>
          <a:ln w="12700">
            <a:solidFill>
              <a:srgbClr val="060D1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0" y="4873752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Víctor Alfaro · Andrés Bruna  |  Bruna Perú — VCB S.A.C.  |  Junio 2026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D2240"/>
          </a:solidFill>
          <a:ln w="12700">
            <a:solidFill>
              <a:srgbClr val="0D22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3716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QUIÉNES SOMOS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 Perú — el socio técnico para minería en Perú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47472" y="1097280"/>
            <a:ext cx="265176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1097280"/>
            <a:ext cx="2651760" cy="475488"/>
          </a:xfrm>
          <a:prstGeom prst="rect">
            <a:avLst/>
          </a:prstGeom>
          <a:solidFill>
            <a:srgbClr val="0D2240"/>
          </a:solidFill>
          <a:ln w="12700">
            <a:solidFill>
              <a:srgbClr val="0D224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7472" y="1115568"/>
            <a:ext cx="548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14400" y="1115568"/>
            <a:ext cx="2011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Sourcing Global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1691640"/>
            <a:ext cx="2432304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Acceso directo a fabricantes en China, Europa y Asia para reactivos de flotación, extractantes y espumantes al mejor precio FOB.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182112" y="1097280"/>
            <a:ext cx="265176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182112" y="1097280"/>
            <a:ext cx="2651760" cy="475488"/>
          </a:xfrm>
          <a:prstGeom prst="rect">
            <a:avLst/>
          </a:prstGeom>
          <a:solidFill>
            <a:srgbClr val="0D2240"/>
          </a:solidFill>
          <a:ln w="12700">
            <a:solidFill>
              <a:srgbClr val="0D224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182112" y="1115568"/>
            <a:ext cx="548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📋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749040" y="1115568"/>
            <a:ext cx="2011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Documentación Completa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291840" y="1691640"/>
            <a:ext cx="2432304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CoA, SDS, Ficha Técnica, certificado de origen. Todo listo para homologación de proveedor en el primer pedido.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016752" y="1097280"/>
            <a:ext cx="265176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016752" y="1097280"/>
            <a:ext cx="2651760" cy="475488"/>
          </a:xfrm>
          <a:prstGeom prst="rect">
            <a:avLst/>
          </a:prstGeom>
          <a:solidFill>
            <a:srgbClr val="0D2240"/>
          </a:solidFill>
          <a:ln w="12700">
            <a:solidFill>
              <a:srgbClr val="0D224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16752" y="1115568"/>
            <a:ext cx="548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🔬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583680" y="1115568"/>
            <a:ext cx="2011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Soporte Técnico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26480" y="1691640"/>
            <a:ext cx="2432304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Acompañamiento en planta para evaluación de dosificación. Desde la muestra hasta la aprobación.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347472" y="4553712"/>
            <a:ext cx="8366760" cy="548640"/>
          </a:xfrm>
          <a:prstGeom prst="rect">
            <a:avLst/>
          </a:prstGeom>
          <a:solidFill>
            <a:srgbClr val="0D2240"/>
          </a:solidFill>
          <a:ln w="12700">
            <a:solidFill>
              <a:srgbClr val="0D224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57200" y="4590288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Presencia en 6 países  ·  20+ años Bruna Group  ·  Acceso a fabricantes VYTA en China y Asia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D2240"/>
          </a:solidFill>
          <a:ln w="12700">
            <a:solidFill>
              <a:srgbClr val="0D22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3716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PORTAFOLIO PARA ENNEX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Reactivos que procesan  →  Soluciones que ofrecemos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47472" y="1078992"/>
            <a:ext cx="4069080" cy="411480"/>
          </a:xfrm>
          <a:prstGeom prst="rect">
            <a:avLst/>
          </a:prstGeom>
          <a:solidFill>
            <a:srgbClr val="0D2240"/>
          </a:solidFill>
          <a:ln w="12700">
            <a:solidFill>
              <a:srgbClr val="0D22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09728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Lo que Ennex ya compra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47472" y="1600200"/>
            <a:ext cx="4069080" cy="493776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645920"/>
            <a:ext cx="1920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Reactivos de flotación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1856232"/>
            <a:ext cx="3794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PAX · SIPX · SIBX — Colectores para Cu/Pb/Zn/Ag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47472" y="2167128"/>
            <a:ext cx="4069080" cy="493776"/>
          </a:xfrm>
          <a:prstGeom prst="rect">
            <a:avLst/>
          </a:prstGeom>
          <a:solidFill>
            <a:srgbClr val="EEF3F8"/>
          </a:solidFill>
          <a:ln w="12700">
            <a:solidFill>
              <a:srgbClr val="D8E2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2212848"/>
            <a:ext cx="1920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Espumante principal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" y="2423160"/>
            <a:ext cx="3794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MIBC (Metil Isobutil Carbinol)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47472" y="2734056"/>
            <a:ext cx="4069080" cy="493776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2779776"/>
            <a:ext cx="1920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Depresores / control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7200" y="2990088"/>
            <a:ext cx="3794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Goma Guar · antiespumantes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47472" y="3300984"/>
            <a:ext cx="4069080" cy="493776"/>
          </a:xfrm>
          <a:prstGeom prst="rect">
            <a:avLst/>
          </a:prstGeom>
          <a:solidFill>
            <a:srgbClr val="EEF3F8"/>
          </a:solidFill>
          <a:ln w="12700">
            <a:solidFill>
              <a:srgbClr val="D8E2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3346704"/>
            <a:ext cx="1920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Tratamiento de aguas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7200" y="3557016"/>
            <a:ext cx="3794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HTH · H₂O₂ · Floculantes (poliacrilamidas)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47472" y="3867912"/>
            <a:ext cx="4069080" cy="493776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3913632"/>
            <a:ext cx="1920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Extracción SX-EW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57200" y="4123944"/>
            <a:ext cx="3794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D2EHPA · P507 · TBP (metales no ferrosos)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36592" y="1078992"/>
            <a:ext cx="4069080" cy="411480"/>
          </a:xfrm>
          <a:prstGeom prst="rect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46320" y="109728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🔶  Portafolio VYTA — disponible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736592" y="1600200"/>
            <a:ext cx="4069080" cy="493776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46320" y="164592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7A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VYTA PAX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846320" y="1856232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Xantato amilo potásico · Cu/Zn/Pb/Au · 900 kg/saco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736592" y="2167128"/>
            <a:ext cx="4069080" cy="493776"/>
          </a:xfrm>
          <a:prstGeom prst="rect">
            <a:avLst/>
          </a:prstGeom>
          <a:solidFill>
            <a:srgbClr val="EEF3F8"/>
          </a:solidFill>
          <a:ln w="12700">
            <a:solidFill>
              <a:srgbClr val="D8E2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46320" y="2212848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7A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VYTA SIPX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46320" y="24231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Xantato isopropilo sódico · Flotación sulfuros · 850 kg IBC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36592" y="2734056"/>
            <a:ext cx="4069080" cy="493776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846320" y="2779776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7A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VYTA MIBC-H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846320" y="2990088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Espumante principal · 800 kg IBC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736592" y="3300984"/>
            <a:ext cx="4069080" cy="493776"/>
          </a:xfrm>
          <a:prstGeom prst="rect">
            <a:avLst/>
          </a:prstGeom>
          <a:solidFill>
            <a:srgbClr val="EEF3F8"/>
          </a:solidFill>
          <a:ln w="12700">
            <a:solidFill>
              <a:srgbClr val="D8E2E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846320" y="3346704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7A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VYTA H₂O₂ / HTH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846320" y="355701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Destrucción cianuro · Oxidación · 1200 kg IBC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4736592" y="3867912"/>
            <a:ext cx="4069080" cy="493776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846320" y="3913632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7A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D2EHPA / P507 / TBP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4846320" y="4123944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Extracción hidrometalúrgica · 200-1000 kg/barril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D2240"/>
          </a:solidFill>
          <a:ln w="12700">
            <a:solidFill>
              <a:srgbClr val="0D22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3716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PORTAFOLIO ADICIONAL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tienen operaciones de perforación — también cubrimos esto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47472" y="1051560"/>
            <a:ext cx="8366760" cy="475488"/>
          </a:xfrm>
          <a:prstGeom prst="rect">
            <a:avLst/>
          </a:prstGeom>
          <a:solidFill>
            <a:srgbClr val="FFF3E0"/>
          </a:solidFill>
          <a:ln w="12700">
            <a:solidFill>
              <a:srgbClr val="F0C08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078992"/>
            <a:ext cx="80467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Ennex procesa polimetálicos (Cu/Pb/Ag/Zn) con perfil bajo — si tienen perforaciones propias o trabajan con Explomín/Major Drilling: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47472" y="1719072"/>
            <a:ext cx="201168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38912" y="1810512"/>
            <a:ext cx="1810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🟤  Bentonita Sódica API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38912" y="2221992"/>
            <a:ext cx="18105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Viscosificante, estabilización pozo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478024" y="1719072"/>
            <a:ext cx="201168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2569464" y="1810512"/>
            <a:ext cx="1810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🟫  Bentonita High Yield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569464" y="2221992"/>
            <a:ext cx="18105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 viscosidad / menor concentración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608576" y="1719072"/>
            <a:ext cx="201168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00016" y="1810512"/>
            <a:ext cx="1810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🔵  PHPA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700016" y="2221992"/>
            <a:ext cx="18105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Estabilizador arcillas, encapsulante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739128" y="1719072"/>
            <a:ext cx="201168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830568" y="1810512"/>
            <a:ext cx="1810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⚪  PAC (Polímero)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30568" y="2221992"/>
            <a:ext cx="18105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filtrado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47472" y="3090672"/>
            <a:ext cx="201168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38912" y="3182112"/>
            <a:ext cx="1810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🟡  CMC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38912" y="3593592"/>
            <a:ext cx="18105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Viscosificante económico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2478024" y="3090672"/>
            <a:ext cx="201168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2569464" y="3182112"/>
            <a:ext cx="1810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⚫  Barita (BaSO₄)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2569464" y="3593592"/>
            <a:ext cx="18105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Densificante, control presión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608576" y="3090672"/>
            <a:ext cx="201168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0016" y="3182112"/>
            <a:ext cx="1810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🔴  LCM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700016" y="3593592"/>
            <a:ext cx="18105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Pérdida de circulación, sellar fracturas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739128" y="3090672"/>
            <a:ext cx="201168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830568" y="3182112"/>
            <a:ext cx="1810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🟢  Attapulgita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830568" y="3593592"/>
            <a:ext cx="18105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Aguas salinas, perforaciones especiales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D2240"/>
          </a:solidFill>
          <a:ln w="12700">
            <a:solidFill>
              <a:srgbClr val="0D224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3716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TRABAJAMOS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muestra a la aprobación — sin fricción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50392" y="1143000"/>
            <a:ext cx="685800" cy="685800"/>
          </a:xfrm>
          <a:prstGeom prst="ellipse">
            <a:avLst/>
          </a:prstGeom>
          <a:solidFill>
            <a:srgbClr val="0D2240"/>
          </a:solidFill>
          <a:ln w="12700">
            <a:solidFill>
              <a:srgbClr val="C8960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50392" y="1161288"/>
            <a:ext cx="685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1554480" y="1453896"/>
            <a:ext cx="457200" cy="54864"/>
          </a:xfrm>
          <a:prstGeom prst="rect">
            <a:avLst/>
          </a:prstGeom>
          <a:solidFill>
            <a:srgbClr val="BBCCD8"/>
          </a:solidFill>
          <a:ln w="12700">
            <a:solidFill>
              <a:srgbClr val="BBCCD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47472" y="1993392"/>
            <a:ext cx="1600200" cy="2423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38912" y="2084832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Diagnóstico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38912" y="2487168"/>
            <a:ext cx="14173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Revisamos el proceso de flotación actual y productos que usan. Identificamos oportunidades de mejora o sustitución.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551176" y="1143000"/>
            <a:ext cx="685800" cy="685800"/>
          </a:xfrm>
          <a:prstGeom prst="ellipse">
            <a:avLst/>
          </a:prstGeom>
          <a:solidFill>
            <a:srgbClr val="0D2240"/>
          </a:solidFill>
          <a:ln w="12700">
            <a:solidFill>
              <a:srgbClr val="C8960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551176" y="1161288"/>
            <a:ext cx="685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255264" y="1453896"/>
            <a:ext cx="457200" cy="54864"/>
          </a:xfrm>
          <a:prstGeom prst="rect">
            <a:avLst/>
          </a:prstGeom>
          <a:solidFill>
            <a:srgbClr val="BBCCD8"/>
          </a:solidFill>
          <a:ln w="12700">
            <a:solidFill>
              <a:srgbClr val="BBCCD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048256" y="1993392"/>
            <a:ext cx="1600200" cy="2423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2139696" y="2084832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Muestra + Docs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139696" y="2487168"/>
            <a:ext cx="14173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Enviamos muestra del reactivo + CoA + SDS + Ficha Técnica en menos de 30 días. Todo listo para homologación.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251960" y="1143000"/>
            <a:ext cx="685800" cy="685800"/>
          </a:xfrm>
          <a:prstGeom prst="ellipse">
            <a:avLst/>
          </a:prstGeom>
          <a:solidFill>
            <a:srgbClr val="0D2240"/>
          </a:solidFill>
          <a:ln w="12700">
            <a:solidFill>
              <a:srgbClr val="C8960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51960" y="1161288"/>
            <a:ext cx="685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956048" y="1453896"/>
            <a:ext cx="457200" cy="54864"/>
          </a:xfrm>
          <a:prstGeom prst="rect">
            <a:avLst/>
          </a:prstGeom>
          <a:solidFill>
            <a:srgbClr val="BBCCD8"/>
          </a:solidFill>
          <a:ln w="12700">
            <a:solidFill>
              <a:srgbClr val="BBCCD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749040" y="1993392"/>
            <a:ext cx="1600200" cy="2423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3840480" y="2084832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Prueba en Planta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840480" y="2487168"/>
            <a:ext cx="14173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Soporte técnico presencial para evaluar dosificación y comparar rendimiento vs. producto actual.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952744" y="1143000"/>
            <a:ext cx="685800" cy="685800"/>
          </a:xfrm>
          <a:prstGeom prst="ellipse">
            <a:avLst/>
          </a:prstGeom>
          <a:solidFill>
            <a:srgbClr val="0D2240"/>
          </a:solidFill>
          <a:ln w="12700">
            <a:solidFill>
              <a:srgbClr val="C8960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5952744" y="1161288"/>
            <a:ext cx="685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656832" y="1453896"/>
            <a:ext cx="457200" cy="54864"/>
          </a:xfrm>
          <a:prstGeom prst="rect">
            <a:avLst/>
          </a:prstGeom>
          <a:solidFill>
            <a:srgbClr val="BBCCD8"/>
          </a:solidFill>
          <a:ln w="12700">
            <a:solidFill>
              <a:srgbClr val="BBCCD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449824" y="1993392"/>
            <a:ext cx="1600200" cy="2423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541264" y="2084832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Expediente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541264" y="2487168"/>
            <a:ext cx="14173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 prepara el expediente completo de homologación de proveedor.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7653528" y="1143000"/>
            <a:ext cx="685800" cy="685800"/>
          </a:xfrm>
          <a:prstGeom prst="ellipse">
            <a:avLst/>
          </a:prstGeom>
          <a:solidFill>
            <a:srgbClr val="0D2240"/>
          </a:solidFill>
          <a:ln w="12700">
            <a:solidFill>
              <a:srgbClr val="C8960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7653528" y="1161288"/>
            <a:ext cx="685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7150608" y="1993392"/>
            <a:ext cx="1600200" cy="2423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7242048" y="2084832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Primer Despacho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7242048" y="2487168"/>
            <a:ext cx="14173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Entrega con trazabilidad completa. Factura electrónica. Continuidad garantizada.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347472" y="4553712"/>
            <a:ext cx="8366760" cy="548640"/>
          </a:xfrm>
          <a:prstGeom prst="rect">
            <a:avLst/>
          </a:prstGeom>
          <a:solidFill>
            <a:srgbClr val="0D2240"/>
          </a:solidFill>
          <a:ln w="12700">
            <a:solidFill>
              <a:srgbClr val="0D224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57200" y="4590288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Nuestro objetivo en esta reunión: entender sus reactivos actuales y proponer la primera muestra.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22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931920" y="502920"/>
            <a:ext cx="1280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dirty="0">
                <a:solidFill>
                  <a:srgbClr val="000000"/>
                </a:solidFill>
              </a:rPr>
              <a:t>⛏️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457200" y="171907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 Perú · Minería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2194560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socio técnico que su operación necesita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2926080" y="2651760"/>
            <a:ext cx="3291840" cy="45720"/>
          </a:xfrm>
          <a:prstGeom prst="rect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88720" y="283464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🔬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1188720" y="333756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A0B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Identificar el reactivo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A0B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principal a evaluar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611880" y="283464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📦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611880" y="333756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A0B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Enviar muestra +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A0B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documentación completa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035040" y="283464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🤝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6035040" y="333756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A0B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Agendar prueba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A0B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 en planta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47472" y="4114800"/>
            <a:ext cx="8366760" cy="685800"/>
          </a:xfrm>
          <a:prstGeom prst="rect">
            <a:avLst/>
          </a:prstGeom>
          <a:solidFill>
            <a:srgbClr val="0A1828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4178808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Víctor Alfaro — Gerente General Lima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02920" y="4434840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victor.alfaro@brunagroup.com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846320" y="417880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Andrés Bruna — Director Nuevos Mercados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846320" y="4434840"/>
            <a:ext cx="3749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andres.bruna@brunagroup.com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Bruna Perú — Minería · Ennex</dc:title>
  <dc:subject>PptxGenJS Presentation</dc:subject>
  <dc:creator>PptxGenJS</dc:creator>
  <cp:lastModifiedBy>PptxGenJS</cp:lastModifiedBy>
  <cp:revision>1</cp:revision>
  <dcterms:created xsi:type="dcterms:W3CDTF">2026-06-17T19:37:43Z</dcterms:created>
  <dcterms:modified xsi:type="dcterms:W3CDTF">2026-06-17T19:37:43Z</dcterms:modified>
</cp:coreProperties>
</file>