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22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046720" y="0"/>
            <a:ext cx="4142232" cy="6858000"/>
          </a:xfrm>
          <a:prstGeom prst="rect">
            <a:avLst/>
          </a:prstGeom>
          <a:solidFill>
            <a:srgbClr val="163457"/>
          </a:solidFill>
          <a:ln/>
        </p:spPr>
      </p:sp>
      <p:sp>
        <p:nvSpPr>
          <p:cNvPr id="3" name="Shape 1"/>
          <p:cNvSpPr/>
          <p:nvPr/>
        </p:nvSpPr>
        <p:spPr>
          <a:xfrm>
            <a:off x="8019288" y="0"/>
            <a:ext cx="54864" cy="6858000"/>
          </a:xfrm>
          <a:prstGeom prst="rect">
            <a:avLst/>
          </a:prstGeom>
          <a:solidFill>
            <a:srgbClr val="C8960C"/>
          </a:solidFill>
          <a:ln/>
        </p:spPr>
      </p:sp>
      <p:sp>
        <p:nvSpPr>
          <p:cNvPr id="4" name="Shape 2"/>
          <p:cNvSpPr/>
          <p:nvPr/>
        </p:nvSpPr>
        <p:spPr>
          <a:xfrm>
            <a:off x="0" y="457200"/>
            <a:ext cx="12188952" cy="27432"/>
          </a:xfrm>
          <a:prstGeom prst="rect">
            <a:avLst/>
          </a:prstGeom>
          <a:solidFill>
            <a:srgbClr val="C8960C"/>
          </a:solidFill>
          <a:ln/>
        </p:spPr>
      </p:sp>
      <p:sp>
        <p:nvSpPr>
          <p:cNvPr id="5" name="Text 3"/>
          <p:cNvSpPr/>
          <p:nvPr/>
        </p:nvSpPr>
        <p:spPr>
          <a:xfrm>
            <a:off x="365760" y="91440"/>
            <a:ext cx="1097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BRUNA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65760" y="256032"/>
            <a:ext cx="10972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400" kern="0" dirty="0">
                <a:solidFill>
                  <a:srgbClr val="C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PERÚ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347472" y="91440"/>
            <a:ext cx="36576" cy="329184"/>
          </a:xfrm>
          <a:prstGeom prst="rect">
            <a:avLst/>
          </a:prstGeom>
          <a:solidFill>
            <a:srgbClr val="C8960C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640080"/>
            <a:ext cx="6400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400" kern="0" dirty="0">
                <a:solidFill>
                  <a:srgbClr val="C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PAGER COMERCIAL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457200" y="960120"/>
            <a:ext cx="7315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Paltarumi S.A.C.</a:t>
            </a:r>
            <a:endParaRPr lang="en-US" sz="4400" dirty="0"/>
          </a:p>
        </p:txBody>
      </p:sp>
      <p:sp>
        <p:nvSpPr>
          <p:cNvPr id="10" name="Text 8"/>
          <p:cNvSpPr/>
          <p:nvPr/>
        </p:nvSpPr>
        <p:spPr>
          <a:xfrm>
            <a:off x="457200" y="1737360"/>
            <a:ext cx="7132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E8B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Planta de beneficio aurífero y polimetálico</a:t>
            </a:r>
            <a:endParaRPr lang="en-US" sz="1700" dirty="0"/>
          </a:p>
        </p:txBody>
      </p:sp>
      <p:sp>
        <p:nvSpPr>
          <p:cNvPr id="11" name="Shape 9"/>
          <p:cNvSpPr/>
          <p:nvPr/>
        </p:nvSpPr>
        <p:spPr>
          <a:xfrm>
            <a:off x="457200" y="2423160"/>
            <a:ext cx="54864" cy="502920"/>
          </a:xfrm>
          <a:prstGeom prst="rect">
            <a:avLst/>
          </a:prstGeom>
          <a:solidFill>
            <a:srgbClr val="C8960C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2377440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Procesamiento aurífero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640080" y="2651760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Planta Paramonga, Barranca — 350 t/día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457200" y="3200400"/>
            <a:ext cx="54864" cy="502920"/>
          </a:xfrm>
          <a:prstGeom prst="rect">
            <a:avLst/>
          </a:prstGeom>
          <a:solidFill>
            <a:srgbClr val="C8960C"/>
          </a:solidFill>
          <a:ln/>
        </p:spPr>
      </p:sp>
      <p:sp>
        <p:nvSpPr>
          <p:cNvPr id="15" name="Text 13"/>
          <p:cNvSpPr/>
          <p:nvPr/>
        </p:nvSpPr>
        <p:spPr>
          <a:xfrm>
            <a:off x="640080" y="3154680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Expansión nacional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640080" y="3429000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10-12 plantas proyectadas · $267M ventas 2024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457200" y="3977640"/>
            <a:ext cx="54864" cy="502920"/>
          </a:xfrm>
          <a:prstGeom prst="rect">
            <a:avLst/>
          </a:prstGeom>
          <a:solidFill>
            <a:srgbClr val="C8960C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3931920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Trazabilidad completa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40080" y="4206240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IGV Withholding Agent — documentación SUNAT exigida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8229600" y="10972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C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Para: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229600" y="1371600"/>
            <a:ext cx="3657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Jimmy Pflücker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8229600" y="178308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Fundador &amp; Presidente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Paltarumi S.A.C.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8229600" y="2423160"/>
            <a:ext cx="3566160" cy="36576"/>
          </a:xfrm>
          <a:prstGeom prst="rect">
            <a:avLst/>
          </a:prstGeom>
          <a:solidFill>
            <a:srgbClr val="C8960C"/>
          </a:solidFill>
          <a:ln/>
        </p:spPr>
      </p:sp>
      <p:sp>
        <p:nvSpPr>
          <p:cNvPr id="24" name="Text 22"/>
          <p:cNvSpPr/>
          <p:nvPr/>
        </p:nvSpPr>
        <p:spPr>
          <a:xfrm>
            <a:off x="8229600" y="260604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C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De: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8229600" y="2834640"/>
            <a:ext cx="3657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Víctor Alfaro</a:t>
            </a:r>
            <a:endParaRPr lang="en-US" sz="1400" dirty="0"/>
          </a:p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Andrés Bruna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8229600" y="3401568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victor.alfaro@brunagroup.com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andres.bruna@brunagroup.com</a:t>
            </a:r>
            <a:endParaRPr lang="en-US" sz="850" dirty="0"/>
          </a:p>
        </p:txBody>
      </p:sp>
      <p:sp>
        <p:nvSpPr>
          <p:cNvPr id="27" name="Text 25"/>
          <p:cNvSpPr/>
          <p:nvPr/>
        </p:nvSpPr>
        <p:spPr>
          <a:xfrm>
            <a:off x="8229600" y="63093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C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Junio 2026 · Lima, Perú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D22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411480"/>
            <a:ext cx="12188952" cy="27432"/>
          </a:xfrm>
          <a:prstGeom prst="rect">
            <a:avLst/>
          </a:prstGeom>
          <a:solidFill>
            <a:srgbClr val="C8960C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91440"/>
            <a:ext cx="1097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BRUNA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365760" y="256032"/>
            <a:ext cx="10972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400" kern="0" dirty="0">
                <a:solidFill>
                  <a:srgbClr val="C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PERÚ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347472" y="91440"/>
            <a:ext cx="36576" cy="329184"/>
          </a:xfrm>
          <a:prstGeom prst="rect">
            <a:avLst/>
          </a:prstGeom>
          <a:solidFill>
            <a:srgbClr val="C8960C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54864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300" kern="0" dirty="0">
                <a:solidFill>
                  <a:srgbClr val="C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— QUIÉNES SOMOS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457200" y="77724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Bruna Perú — Reactivos con trazabilidad de origen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365760" y="1508760"/>
            <a:ext cx="5577840" cy="1783080"/>
          </a:xfrm>
          <a:prstGeom prst="rect">
            <a:avLst>
              <a:gd name="adj" fmla="val 4103"/>
            </a:avLst>
          </a:prstGeom>
          <a:solidFill>
            <a:srgbClr val="163457"/>
          </a:solidFill>
          <a:ln w="12700">
            <a:solidFill>
              <a:srgbClr val="C8960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1691640"/>
            <a:ext cx="52120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B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🌐  Sourcing Global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548640" y="2057400"/>
            <a:ext cx="521208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D1D5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 directa de fabricantes en China, Europa y EE.UU. Productos certificados con COA por lote, certificados de origen y fichas técnicas completas.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6217920" y="1508760"/>
            <a:ext cx="5577840" cy="1783080"/>
          </a:xfrm>
          <a:prstGeom prst="rect">
            <a:avLst>
              <a:gd name="adj" fmla="val 4103"/>
            </a:avLst>
          </a:prstGeom>
          <a:solidFill>
            <a:srgbClr val="163457"/>
          </a:solidFill>
          <a:ln w="12700">
            <a:solidFill>
              <a:srgbClr val="C8960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0" y="1691640"/>
            <a:ext cx="52120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B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📋  Documentación Completa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400800" y="2057400"/>
            <a:ext cx="521208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D1D5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Cumplimiento total con SUNAT. Como Withholding Agent, Paltarumi necesita proveedores con docs impecables. Nosotros los tenemos.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365760" y="3520440"/>
            <a:ext cx="5577840" cy="1783080"/>
          </a:xfrm>
          <a:prstGeom prst="rect">
            <a:avLst>
              <a:gd name="adj" fmla="val 4103"/>
            </a:avLst>
          </a:prstGeom>
          <a:solidFill>
            <a:srgbClr val="163457"/>
          </a:solidFill>
          <a:ln w="12700">
            <a:solidFill>
              <a:srgbClr val="C8960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8640" y="3703320"/>
            <a:ext cx="52120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B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🔬  Soporte Técnico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48640" y="4069080"/>
            <a:ext cx="521208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D1D5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Óscar Rosas — consultor técnico en campo (Lima). Apoyo en pruebas de dosificación, ajuste de formulación y validación en planta.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6217920" y="3520440"/>
            <a:ext cx="5577840" cy="1783080"/>
          </a:xfrm>
          <a:prstGeom prst="rect">
            <a:avLst>
              <a:gd name="adj" fmla="val 4103"/>
            </a:avLst>
          </a:prstGeom>
          <a:solidFill>
            <a:srgbClr val="163457"/>
          </a:solidFill>
          <a:ln w="12700">
            <a:solidFill>
              <a:srgbClr val="C8960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00800" y="3703320"/>
            <a:ext cx="52120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B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🇵🇪  Experiencia en Perú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400800" y="4069080"/>
            <a:ext cx="521208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D1D5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Operando desde 2023 en Lima. Víctor Alfaro presente en Perú. Logística establecida con CargoFlex y almacén local.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D22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411480"/>
            <a:ext cx="12188952" cy="27432"/>
          </a:xfrm>
          <a:prstGeom prst="rect">
            <a:avLst/>
          </a:prstGeom>
          <a:solidFill>
            <a:srgbClr val="C8960C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91440"/>
            <a:ext cx="1097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BRUNA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365760" y="256032"/>
            <a:ext cx="10972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400" kern="0" dirty="0">
                <a:solidFill>
                  <a:srgbClr val="C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PERÚ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347472" y="91440"/>
            <a:ext cx="36576" cy="329184"/>
          </a:xfrm>
          <a:prstGeom prst="rect">
            <a:avLst/>
          </a:prstGeom>
          <a:solidFill>
            <a:srgbClr val="C8960C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54864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300" kern="0" dirty="0">
                <a:solidFill>
                  <a:srgbClr val="C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— REACTIVOS PARA SU OPERACIÓN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457200" y="77724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 que Paltarumi necesita — lo que Bruna tiene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320040" y="1463040"/>
            <a:ext cx="2011680" cy="292608"/>
          </a:xfrm>
          <a:prstGeom prst="rect">
            <a:avLst/>
          </a:prstGeom>
          <a:solidFill>
            <a:srgbClr val="C8960C"/>
          </a:solidFill>
          <a:ln/>
        </p:spPr>
      </p:sp>
      <p:sp>
        <p:nvSpPr>
          <p:cNvPr id="9" name="Text 7"/>
          <p:cNvSpPr/>
          <p:nvPr/>
        </p:nvSpPr>
        <p:spPr>
          <a:xfrm>
            <a:off x="393192" y="1499616"/>
            <a:ext cx="19202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50" kern="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REACTIVO</a:t>
            </a:r>
            <a:endParaRPr lang="en-US" sz="750" dirty="0"/>
          </a:p>
        </p:txBody>
      </p:sp>
      <p:sp>
        <p:nvSpPr>
          <p:cNvPr id="10" name="Shape 8"/>
          <p:cNvSpPr/>
          <p:nvPr/>
        </p:nvSpPr>
        <p:spPr>
          <a:xfrm>
            <a:off x="2331720" y="1463040"/>
            <a:ext cx="1828800" cy="292608"/>
          </a:xfrm>
          <a:prstGeom prst="rect">
            <a:avLst/>
          </a:prstGeom>
          <a:solidFill>
            <a:srgbClr val="C8960C"/>
          </a:solidFill>
          <a:ln/>
        </p:spPr>
      </p:sp>
      <p:sp>
        <p:nvSpPr>
          <p:cNvPr id="11" name="Text 9"/>
          <p:cNvSpPr/>
          <p:nvPr/>
        </p:nvSpPr>
        <p:spPr>
          <a:xfrm>
            <a:off x="2404872" y="1499616"/>
            <a:ext cx="1737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50" kern="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PROCESO</a:t>
            </a:r>
            <a:endParaRPr lang="en-US" sz="750" dirty="0"/>
          </a:p>
        </p:txBody>
      </p:sp>
      <p:sp>
        <p:nvSpPr>
          <p:cNvPr id="12" name="Shape 10"/>
          <p:cNvSpPr/>
          <p:nvPr/>
        </p:nvSpPr>
        <p:spPr>
          <a:xfrm>
            <a:off x="4160520" y="1463040"/>
            <a:ext cx="2926080" cy="292608"/>
          </a:xfrm>
          <a:prstGeom prst="rect">
            <a:avLst/>
          </a:prstGeom>
          <a:solidFill>
            <a:srgbClr val="C8960C"/>
          </a:solidFill>
          <a:ln/>
        </p:spPr>
      </p:sp>
      <p:sp>
        <p:nvSpPr>
          <p:cNvPr id="13" name="Text 11"/>
          <p:cNvSpPr/>
          <p:nvPr/>
        </p:nvSpPr>
        <p:spPr>
          <a:xfrm>
            <a:off x="4233672" y="1499616"/>
            <a:ext cx="2834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50" kern="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USO EN PALTARUMI</a:t>
            </a:r>
            <a:endParaRPr lang="en-US" sz="750" dirty="0"/>
          </a:p>
        </p:txBody>
      </p:sp>
      <p:sp>
        <p:nvSpPr>
          <p:cNvPr id="14" name="Shape 12"/>
          <p:cNvSpPr/>
          <p:nvPr/>
        </p:nvSpPr>
        <p:spPr>
          <a:xfrm>
            <a:off x="7086600" y="1463040"/>
            <a:ext cx="1828800" cy="292608"/>
          </a:xfrm>
          <a:prstGeom prst="rect">
            <a:avLst/>
          </a:prstGeom>
          <a:solidFill>
            <a:srgbClr val="C8960C"/>
          </a:solidFill>
          <a:ln/>
        </p:spPr>
      </p:sp>
      <p:sp>
        <p:nvSpPr>
          <p:cNvPr id="15" name="Text 13"/>
          <p:cNvSpPr/>
          <p:nvPr/>
        </p:nvSpPr>
        <p:spPr>
          <a:xfrm>
            <a:off x="7159752" y="1499616"/>
            <a:ext cx="1737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50" kern="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CÓDIGO VYTA</a:t>
            </a:r>
            <a:endParaRPr lang="en-US" sz="750" dirty="0"/>
          </a:p>
        </p:txBody>
      </p:sp>
      <p:sp>
        <p:nvSpPr>
          <p:cNvPr id="16" name="Shape 14"/>
          <p:cNvSpPr/>
          <p:nvPr/>
        </p:nvSpPr>
        <p:spPr>
          <a:xfrm>
            <a:off x="8915400" y="1463040"/>
            <a:ext cx="1371600" cy="292608"/>
          </a:xfrm>
          <a:prstGeom prst="rect">
            <a:avLst/>
          </a:prstGeom>
          <a:solidFill>
            <a:srgbClr val="C8960C"/>
          </a:solidFill>
          <a:ln/>
        </p:spPr>
      </p:sp>
      <p:sp>
        <p:nvSpPr>
          <p:cNvPr id="17" name="Text 15"/>
          <p:cNvSpPr/>
          <p:nvPr/>
        </p:nvSpPr>
        <p:spPr>
          <a:xfrm>
            <a:off x="8988552" y="1499616"/>
            <a:ext cx="1280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50" kern="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ESTADO</a:t>
            </a:r>
            <a:endParaRPr lang="en-US" sz="750" dirty="0"/>
          </a:p>
        </p:txBody>
      </p:sp>
      <p:sp>
        <p:nvSpPr>
          <p:cNvPr id="18" name="Shape 16"/>
          <p:cNvSpPr/>
          <p:nvPr/>
        </p:nvSpPr>
        <p:spPr>
          <a:xfrm>
            <a:off x="320040" y="1755648"/>
            <a:ext cx="11521440" cy="640080"/>
          </a:xfrm>
          <a:prstGeom prst="rect">
            <a:avLst/>
          </a:prstGeom>
          <a:solidFill>
            <a:srgbClr val="163457"/>
          </a:solidFill>
          <a:ln/>
        </p:spPr>
      </p:sp>
      <p:sp>
        <p:nvSpPr>
          <p:cNvPr id="19" name="Text 17"/>
          <p:cNvSpPr/>
          <p:nvPr/>
        </p:nvSpPr>
        <p:spPr>
          <a:xfrm>
            <a:off x="393192" y="1920240"/>
            <a:ext cx="19202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Xantato SIBX / PAX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2404872" y="1920240"/>
            <a:ext cx="1737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Flotación polimetálica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4233672" y="1920240"/>
            <a:ext cx="28346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Colector principal — recuperación Au/Cu/Pb/Zn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7159752" y="1920240"/>
            <a:ext cx="1737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VYTA-SIBX / PAX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8988552" y="1920240"/>
            <a:ext cx="12801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AD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Disponible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320040" y="2414016"/>
            <a:ext cx="11521440" cy="640080"/>
          </a:xfrm>
          <a:prstGeom prst="rect">
            <a:avLst/>
          </a:prstGeom>
          <a:solidFill>
            <a:srgbClr val="0D2240"/>
          </a:solidFill>
          <a:ln/>
        </p:spPr>
      </p:sp>
      <p:sp>
        <p:nvSpPr>
          <p:cNvPr id="25" name="Text 23"/>
          <p:cNvSpPr/>
          <p:nvPr/>
        </p:nvSpPr>
        <p:spPr>
          <a:xfrm>
            <a:off x="393192" y="2578608"/>
            <a:ext cx="19202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MIBC (espumante)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2404872" y="2578608"/>
            <a:ext cx="1737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Flotación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4233672" y="2578608"/>
            <a:ext cx="28346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Generación de espuma estable en celda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7159752" y="2578608"/>
            <a:ext cx="1737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VYTA-MIBC-99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8988552" y="2578608"/>
            <a:ext cx="12801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AD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Disponible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320040" y="3072384"/>
            <a:ext cx="11521440" cy="640080"/>
          </a:xfrm>
          <a:prstGeom prst="rect">
            <a:avLst/>
          </a:prstGeom>
          <a:solidFill>
            <a:srgbClr val="163457"/>
          </a:solidFill>
          <a:ln/>
        </p:spPr>
      </p:sp>
      <p:sp>
        <p:nvSpPr>
          <p:cNvPr id="31" name="Text 29"/>
          <p:cNvSpPr/>
          <p:nvPr/>
        </p:nvSpPr>
        <p:spPr>
          <a:xfrm>
            <a:off x="393192" y="3236976"/>
            <a:ext cx="19202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 viva / hidratada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2404872" y="3236976"/>
            <a:ext cx="1737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Flotación + CIL/CIP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4233672" y="3236976"/>
            <a:ext cx="28346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 pH, depresión pirita, protección CN</a:t>
            </a:r>
            <a:endParaRPr lang="en-US" sz="800" dirty="0"/>
          </a:p>
        </p:txBody>
      </p:sp>
      <p:sp>
        <p:nvSpPr>
          <p:cNvPr id="34" name="Text 32"/>
          <p:cNvSpPr/>
          <p:nvPr/>
        </p:nvSpPr>
        <p:spPr>
          <a:xfrm>
            <a:off x="7159752" y="3236976"/>
            <a:ext cx="1737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VYTA-CAL-QV4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8988552" y="3236976"/>
            <a:ext cx="12801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AD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Alta recurrencia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320040" y="3730752"/>
            <a:ext cx="11521440" cy="640080"/>
          </a:xfrm>
          <a:prstGeom prst="rect">
            <a:avLst/>
          </a:prstGeom>
          <a:solidFill>
            <a:srgbClr val="0D2240"/>
          </a:solidFill>
          <a:ln/>
        </p:spPr>
      </p:sp>
      <p:sp>
        <p:nvSpPr>
          <p:cNvPr id="37" name="Text 35"/>
          <p:cNvSpPr/>
          <p:nvPr/>
        </p:nvSpPr>
        <p:spPr>
          <a:xfrm>
            <a:off x="393192" y="3895344"/>
            <a:ext cx="19202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Floculante aniónico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2404872" y="3895344"/>
            <a:ext cx="1737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Tratamiento relaves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4233672" y="3895344"/>
            <a:ext cx="28346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Clarificación aguas, sedimentación rápida</a:t>
            </a:r>
            <a:endParaRPr lang="en-US" sz="800" dirty="0"/>
          </a:p>
        </p:txBody>
      </p:sp>
      <p:sp>
        <p:nvSpPr>
          <p:cNvPr id="40" name="Text 38"/>
          <p:cNvSpPr/>
          <p:nvPr/>
        </p:nvSpPr>
        <p:spPr>
          <a:xfrm>
            <a:off x="7159752" y="3895344"/>
            <a:ext cx="1737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 confirmar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8988552" y="3895344"/>
            <a:ext cx="12801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8B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🔄 Sourcing China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320040" y="4389120"/>
            <a:ext cx="11521440" cy="640080"/>
          </a:xfrm>
          <a:prstGeom prst="rect">
            <a:avLst/>
          </a:prstGeom>
          <a:solidFill>
            <a:srgbClr val="163457"/>
          </a:solidFill>
          <a:ln/>
        </p:spPr>
      </p:sp>
      <p:sp>
        <p:nvSpPr>
          <p:cNvPr id="43" name="Text 41"/>
          <p:cNvSpPr/>
          <p:nvPr/>
        </p:nvSpPr>
        <p:spPr>
          <a:xfrm>
            <a:off x="393192" y="4553712"/>
            <a:ext cx="19202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Bisulfito de sodio</a:t>
            </a:r>
            <a:endParaRPr lang="en-US" sz="900" dirty="0"/>
          </a:p>
        </p:txBody>
      </p:sp>
      <p:sp>
        <p:nvSpPr>
          <p:cNvPr id="44" name="Text 42"/>
          <p:cNvSpPr/>
          <p:nvPr/>
        </p:nvSpPr>
        <p:spPr>
          <a:xfrm>
            <a:off x="2404872" y="4553712"/>
            <a:ext cx="1737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Destrucción cianuro</a:t>
            </a:r>
            <a:endParaRPr lang="en-US" sz="900" dirty="0"/>
          </a:p>
        </p:txBody>
      </p:sp>
      <p:sp>
        <p:nvSpPr>
          <p:cNvPr id="45" name="Text 43"/>
          <p:cNvSpPr/>
          <p:nvPr/>
        </p:nvSpPr>
        <p:spPr>
          <a:xfrm>
            <a:off x="4233672" y="4553712"/>
            <a:ext cx="28346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Tratamiento aguas residuales — DETOX</a:t>
            </a:r>
            <a:endParaRPr lang="en-US" sz="800" dirty="0"/>
          </a:p>
        </p:txBody>
      </p:sp>
      <p:sp>
        <p:nvSpPr>
          <p:cNvPr id="46" name="Text 44"/>
          <p:cNvSpPr/>
          <p:nvPr/>
        </p:nvSpPr>
        <p:spPr>
          <a:xfrm>
            <a:off x="7159752" y="4553712"/>
            <a:ext cx="1737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VYTA-NaHSO3</a:t>
            </a:r>
            <a:endParaRPr lang="en-US" sz="900" dirty="0"/>
          </a:p>
        </p:txBody>
      </p:sp>
      <p:sp>
        <p:nvSpPr>
          <p:cNvPr id="47" name="Text 45"/>
          <p:cNvSpPr/>
          <p:nvPr/>
        </p:nvSpPr>
        <p:spPr>
          <a:xfrm>
            <a:off x="8988552" y="4553712"/>
            <a:ext cx="12801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AD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Disponible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320040" y="5047488"/>
            <a:ext cx="11521440" cy="640080"/>
          </a:xfrm>
          <a:prstGeom prst="rect">
            <a:avLst/>
          </a:prstGeom>
          <a:solidFill>
            <a:srgbClr val="0D2240"/>
          </a:solidFill>
          <a:ln/>
        </p:spPr>
      </p:sp>
      <p:sp>
        <p:nvSpPr>
          <p:cNvPr id="49" name="Text 47"/>
          <p:cNvSpPr/>
          <p:nvPr/>
        </p:nvSpPr>
        <p:spPr>
          <a:xfrm>
            <a:off x="393192" y="5212080"/>
            <a:ext cx="19202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Ácido clorhídrico</a:t>
            </a:r>
            <a:endParaRPr lang="en-US" sz="900" dirty="0"/>
          </a:p>
        </p:txBody>
      </p:sp>
      <p:sp>
        <p:nvSpPr>
          <p:cNvPr id="50" name="Text 48"/>
          <p:cNvSpPr/>
          <p:nvPr/>
        </p:nvSpPr>
        <p:spPr>
          <a:xfrm>
            <a:off x="2404872" y="5212080"/>
            <a:ext cx="1737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Elución / limpieza</a:t>
            </a:r>
            <a:endParaRPr lang="en-US" sz="900" dirty="0"/>
          </a:p>
        </p:txBody>
      </p:sp>
      <p:sp>
        <p:nvSpPr>
          <p:cNvPr id="51" name="Text 49"/>
          <p:cNvSpPr/>
          <p:nvPr/>
        </p:nvSpPr>
        <p:spPr>
          <a:xfrm>
            <a:off x="4233672" y="5212080"/>
            <a:ext cx="28346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Desorción carbón activado, limpieza equipos</a:t>
            </a:r>
            <a:endParaRPr lang="en-US" sz="800" dirty="0"/>
          </a:p>
        </p:txBody>
      </p:sp>
      <p:sp>
        <p:nvSpPr>
          <p:cNvPr id="52" name="Text 50"/>
          <p:cNvSpPr/>
          <p:nvPr/>
        </p:nvSpPr>
        <p:spPr>
          <a:xfrm>
            <a:off x="7159752" y="5212080"/>
            <a:ext cx="1737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VYTA-HCl-33</a:t>
            </a:r>
            <a:endParaRPr lang="en-US" sz="900" dirty="0"/>
          </a:p>
        </p:txBody>
      </p:sp>
      <p:sp>
        <p:nvSpPr>
          <p:cNvPr id="53" name="Text 51"/>
          <p:cNvSpPr/>
          <p:nvPr/>
        </p:nvSpPr>
        <p:spPr>
          <a:xfrm>
            <a:off x="8988552" y="5212080"/>
            <a:ext cx="12801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AD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Disponible</a:t>
            </a:r>
            <a:endParaRPr lang="en-US" sz="900" dirty="0"/>
          </a:p>
        </p:txBody>
      </p:sp>
      <p:sp>
        <p:nvSpPr>
          <p:cNvPr id="54" name="Text 52"/>
          <p:cNvSpPr/>
          <p:nvPr/>
        </p:nvSpPr>
        <p:spPr>
          <a:xfrm>
            <a:off x="320040" y="6400800"/>
            <a:ext cx="11521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C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Operación a 350 t/día con flotación polimetálica + CIL/CIP requiere abastecimiento recurrente mensual de cada línea.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D22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411480"/>
            <a:ext cx="12188952" cy="27432"/>
          </a:xfrm>
          <a:prstGeom prst="rect">
            <a:avLst/>
          </a:prstGeom>
          <a:solidFill>
            <a:srgbClr val="C8960C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91440"/>
            <a:ext cx="1097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BRUNA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365760" y="256032"/>
            <a:ext cx="10972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400" kern="0" dirty="0">
                <a:solidFill>
                  <a:srgbClr val="C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PERÚ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347472" y="91440"/>
            <a:ext cx="36576" cy="329184"/>
          </a:xfrm>
          <a:prstGeom prst="rect">
            <a:avLst/>
          </a:prstGeom>
          <a:solidFill>
            <a:srgbClr val="C8960C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54864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300" kern="0" dirty="0">
                <a:solidFill>
                  <a:srgbClr val="C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— POR QUÉ BRUNA PERÚ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457200" y="77724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razones concretas para trabajar con nosotros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320040" y="1463040"/>
            <a:ext cx="3657600" cy="4937760"/>
          </a:xfrm>
          <a:prstGeom prst="rect">
            <a:avLst>
              <a:gd name="adj" fmla="val 2000"/>
            </a:avLst>
          </a:prstGeom>
          <a:solidFill>
            <a:srgbClr val="163457"/>
          </a:solidFill>
          <a:ln w="12700">
            <a:solidFill>
              <a:srgbClr val="C8960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20040" y="1463040"/>
            <a:ext cx="3657600" cy="502920"/>
          </a:xfrm>
          <a:prstGeom prst="rect">
            <a:avLst/>
          </a:prstGeom>
          <a:solidFill>
            <a:srgbClr val="C8960C"/>
          </a:solidFill>
          <a:ln/>
        </p:spPr>
      </p:sp>
      <p:sp>
        <p:nvSpPr>
          <p:cNvPr id="10" name="Text 8"/>
          <p:cNvSpPr/>
          <p:nvPr/>
        </p:nvSpPr>
        <p:spPr>
          <a:xfrm>
            <a:off x="457200" y="14813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457200" y="2103120"/>
            <a:ext cx="3383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Documentación sin excusas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457200" y="2523744"/>
            <a:ext cx="411480" cy="36576"/>
          </a:xfrm>
          <a:prstGeom prst="rect">
            <a:avLst/>
          </a:prstGeom>
          <a:solidFill>
            <a:srgbClr val="C8960C"/>
          </a:solidFill>
          <a:ln/>
        </p:spPr>
      </p:sp>
      <p:sp>
        <p:nvSpPr>
          <p:cNvPr id="13" name="Text 11"/>
          <p:cNvSpPr/>
          <p:nvPr/>
        </p:nvSpPr>
        <p:spPr>
          <a:xfrm>
            <a:off x="457200" y="2651760"/>
            <a:ext cx="338328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D1D5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Paltarumi opera como Withholding Agent ante SUNAT. Sus proveedores deben presentar COAs, certificados de análisis, fichas SDS y certificados de origen por cada lote.</a:t>
            </a:r>
            <a:endParaRPr lang="en-US" sz="950" dirty="0"/>
          </a:p>
          <a:p>
            <a:pPr indent="0" marL="0">
              <a:buNone/>
            </a:pP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D1D5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Bruna entrega todo esto de manera estándar — no es una solicitud especial. Es nuestro formato base.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4251960" y="1463040"/>
            <a:ext cx="3657600" cy="4937760"/>
          </a:xfrm>
          <a:prstGeom prst="rect">
            <a:avLst>
              <a:gd name="adj" fmla="val 2000"/>
            </a:avLst>
          </a:prstGeom>
          <a:solidFill>
            <a:srgbClr val="163457"/>
          </a:solidFill>
          <a:ln w="12700">
            <a:solidFill>
              <a:srgbClr val="22C55E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251960" y="1463040"/>
            <a:ext cx="3657600" cy="502920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16" name="Text 14"/>
          <p:cNvSpPr/>
          <p:nvPr/>
        </p:nvSpPr>
        <p:spPr>
          <a:xfrm>
            <a:off x="4389120" y="14813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4389120" y="2103120"/>
            <a:ext cx="3383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Reactivos de origen trazable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4389120" y="2523744"/>
            <a:ext cx="411480" cy="36576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19" name="Text 17"/>
          <p:cNvSpPr/>
          <p:nvPr/>
        </p:nvSpPr>
        <p:spPr>
          <a:xfrm>
            <a:off x="4389120" y="2651760"/>
            <a:ext cx="338328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D1D5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Nuestros xantatos, espumantes y cal provienen de fabricantes verificados en China con auditorías de calidad. Ningún intermediario sin nombre. Cadena de suministro documentada de fábrica a planta.</a:t>
            </a:r>
            <a:endParaRPr lang="en-US" sz="950" dirty="0"/>
          </a:p>
          <a:p>
            <a:pPr indent="0" marL="0">
              <a:buNone/>
            </a:pP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D1D5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Eso importa cuando SUNAT audita sus compras.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8183880" y="1463040"/>
            <a:ext cx="3657600" cy="4937760"/>
          </a:xfrm>
          <a:prstGeom prst="rect">
            <a:avLst>
              <a:gd name="adj" fmla="val 2000"/>
            </a:avLst>
          </a:prstGeom>
          <a:solidFill>
            <a:srgbClr val="163457"/>
          </a:solidFill>
          <a:ln w="12700">
            <a:solidFill>
              <a:srgbClr val="60A5F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183880" y="1463040"/>
            <a:ext cx="3657600" cy="5029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22" name="Text 20"/>
          <p:cNvSpPr/>
          <p:nvPr/>
        </p:nvSpPr>
        <p:spPr>
          <a:xfrm>
            <a:off x="8321040" y="14813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8321040" y="2103120"/>
            <a:ext cx="3383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Soporte técnico en campo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8321040" y="2523744"/>
            <a:ext cx="411480" cy="36576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25" name="Text 23"/>
          <p:cNvSpPr/>
          <p:nvPr/>
        </p:nvSpPr>
        <p:spPr>
          <a:xfrm>
            <a:off x="8321040" y="2651760"/>
            <a:ext cx="338328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D1D5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Óscar Rosas — consultor técnico en Lima, puede visitar planta Paramonga para pruebas de dosificación y ajuste de fórmula.</a:t>
            </a:r>
            <a:endParaRPr lang="en-US" sz="950" dirty="0"/>
          </a:p>
          <a:p>
            <a:pPr indent="0" marL="0">
              <a:buNone/>
            </a:pP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D1D5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vendemos y desaparecemos. Acompañamos la aprobación técnica.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D22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411480"/>
            <a:ext cx="12188952" cy="27432"/>
          </a:xfrm>
          <a:prstGeom prst="rect">
            <a:avLst/>
          </a:prstGeom>
          <a:solidFill>
            <a:srgbClr val="C8960C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91440"/>
            <a:ext cx="1097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BRUNA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365760" y="256032"/>
            <a:ext cx="10972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400" kern="0" dirty="0">
                <a:solidFill>
                  <a:srgbClr val="C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PERÚ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347472" y="91440"/>
            <a:ext cx="36576" cy="329184"/>
          </a:xfrm>
          <a:prstGeom prst="rect">
            <a:avLst/>
          </a:prstGeom>
          <a:solidFill>
            <a:srgbClr val="C8960C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54864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300" kern="0" dirty="0">
                <a:solidFill>
                  <a:srgbClr val="C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— PROCESO DE TRABAJO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457200" y="77724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la primera muestra al contrato recurrente — 5 pasos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1051560" y="1508760"/>
            <a:ext cx="685800" cy="685800"/>
          </a:xfrm>
          <a:prstGeom prst="ellipse">
            <a:avLst/>
          </a:prstGeom>
          <a:solidFill>
            <a:srgbClr val="C8960C"/>
          </a:solidFill>
          <a:ln/>
        </p:spPr>
      </p:sp>
      <p:sp>
        <p:nvSpPr>
          <p:cNvPr id="9" name="Text 7"/>
          <p:cNvSpPr/>
          <p:nvPr/>
        </p:nvSpPr>
        <p:spPr>
          <a:xfrm>
            <a:off x="1051560" y="1508760"/>
            <a:ext cx="685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1755648" y="1801368"/>
            <a:ext cx="868680" cy="45720"/>
          </a:xfrm>
          <a:prstGeom prst="rect">
            <a:avLst/>
          </a:prstGeom>
          <a:solidFill>
            <a:srgbClr val="C8960C"/>
          </a:solidFill>
          <a:ln/>
        </p:spPr>
      </p:sp>
      <p:sp>
        <p:nvSpPr>
          <p:cNvPr id="11" name="Shape 9"/>
          <p:cNvSpPr/>
          <p:nvPr/>
        </p:nvSpPr>
        <p:spPr>
          <a:xfrm>
            <a:off x="457200" y="2331720"/>
            <a:ext cx="1965960" cy="3840480"/>
          </a:xfrm>
          <a:prstGeom prst="rect">
            <a:avLst>
              <a:gd name="adj" fmla="val 2791"/>
            </a:avLst>
          </a:prstGeom>
          <a:solidFill>
            <a:srgbClr val="163457"/>
          </a:solidFill>
          <a:ln w="12700">
            <a:solidFill>
              <a:srgbClr val="C8960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2468880"/>
            <a:ext cx="1783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E8B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Reunión técnica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914400" y="2907792"/>
            <a:ext cx="1005840" cy="27432"/>
          </a:xfrm>
          <a:prstGeom prst="rect">
            <a:avLst/>
          </a:prstGeom>
          <a:solidFill>
            <a:srgbClr val="C8960C"/>
          </a:solidFill>
          <a:ln/>
        </p:spPr>
      </p:sp>
      <p:sp>
        <p:nvSpPr>
          <p:cNvPr id="14" name="Text 12"/>
          <p:cNvSpPr/>
          <p:nvPr/>
        </p:nvSpPr>
        <p:spPr>
          <a:xfrm>
            <a:off x="548640" y="3017520"/>
            <a:ext cx="178308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D1D5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Presentamos portafolio de reactivos. Entendemos qué procesa Paltarumi: menas, ley de mineral, consumos actuales por reactivo.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3337560" y="1508760"/>
            <a:ext cx="685800" cy="685800"/>
          </a:xfrm>
          <a:prstGeom prst="ellipse">
            <a:avLst/>
          </a:prstGeom>
          <a:solidFill>
            <a:srgbClr val="C8960C"/>
          </a:solidFill>
          <a:ln/>
        </p:spPr>
      </p:sp>
      <p:sp>
        <p:nvSpPr>
          <p:cNvPr id="16" name="Text 14"/>
          <p:cNvSpPr/>
          <p:nvPr/>
        </p:nvSpPr>
        <p:spPr>
          <a:xfrm>
            <a:off x="3337560" y="1508760"/>
            <a:ext cx="685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4041648" y="1801368"/>
            <a:ext cx="868680" cy="45720"/>
          </a:xfrm>
          <a:prstGeom prst="rect">
            <a:avLst/>
          </a:prstGeom>
          <a:solidFill>
            <a:srgbClr val="C8960C"/>
          </a:solidFill>
          <a:ln/>
        </p:spPr>
      </p:sp>
      <p:sp>
        <p:nvSpPr>
          <p:cNvPr id="18" name="Shape 16"/>
          <p:cNvSpPr/>
          <p:nvPr/>
        </p:nvSpPr>
        <p:spPr>
          <a:xfrm>
            <a:off x="2743200" y="2331720"/>
            <a:ext cx="1965960" cy="3840480"/>
          </a:xfrm>
          <a:prstGeom prst="rect">
            <a:avLst>
              <a:gd name="adj" fmla="val 2791"/>
            </a:avLst>
          </a:prstGeom>
          <a:solidFill>
            <a:srgbClr val="163457"/>
          </a:solidFill>
          <a:ln w="12700">
            <a:solidFill>
              <a:srgbClr val="C8960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834640" y="2468880"/>
            <a:ext cx="1783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E8B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Muestras de producto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3200400" y="2907792"/>
            <a:ext cx="1005840" cy="27432"/>
          </a:xfrm>
          <a:prstGeom prst="rect">
            <a:avLst/>
          </a:prstGeom>
          <a:solidFill>
            <a:srgbClr val="C8960C"/>
          </a:solidFill>
          <a:ln/>
        </p:spPr>
      </p:sp>
      <p:sp>
        <p:nvSpPr>
          <p:cNvPr id="21" name="Text 19"/>
          <p:cNvSpPr/>
          <p:nvPr/>
        </p:nvSpPr>
        <p:spPr>
          <a:xfrm>
            <a:off x="2834640" y="3017520"/>
            <a:ext cx="178308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D1D5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Entregamos muestras físicas con COA + ficha SDS. Xantato, MIBC y cal como primer set de prueba.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5623560" y="1508760"/>
            <a:ext cx="685800" cy="685800"/>
          </a:xfrm>
          <a:prstGeom prst="ellipse">
            <a:avLst/>
          </a:prstGeom>
          <a:solidFill>
            <a:srgbClr val="C8960C"/>
          </a:solidFill>
          <a:ln/>
        </p:spPr>
      </p:sp>
      <p:sp>
        <p:nvSpPr>
          <p:cNvPr id="23" name="Text 21"/>
          <p:cNvSpPr/>
          <p:nvPr/>
        </p:nvSpPr>
        <p:spPr>
          <a:xfrm>
            <a:off x="5623560" y="1508760"/>
            <a:ext cx="685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24" name="Shape 22"/>
          <p:cNvSpPr/>
          <p:nvPr/>
        </p:nvSpPr>
        <p:spPr>
          <a:xfrm>
            <a:off x="6327648" y="1801368"/>
            <a:ext cx="868680" cy="45720"/>
          </a:xfrm>
          <a:prstGeom prst="rect">
            <a:avLst/>
          </a:prstGeom>
          <a:solidFill>
            <a:srgbClr val="C8960C"/>
          </a:solidFill>
          <a:ln/>
        </p:spPr>
      </p:sp>
      <p:sp>
        <p:nvSpPr>
          <p:cNvPr id="25" name="Shape 23"/>
          <p:cNvSpPr/>
          <p:nvPr/>
        </p:nvSpPr>
        <p:spPr>
          <a:xfrm>
            <a:off x="5029200" y="2331720"/>
            <a:ext cx="1965960" cy="3840480"/>
          </a:xfrm>
          <a:prstGeom prst="rect">
            <a:avLst>
              <a:gd name="adj" fmla="val 2791"/>
            </a:avLst>
          </a:prstGeom>
          <a:solidFill>
            <a:srgbClr val="163457"/>
          </a:solidFill>
          <a:ln w="12700">
            <a:solidFill>
              <a:srgbClr val="C8960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120640" y="2468880"/>
            <a:ext cx="1783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E8B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Prueba en planta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5486400" y="2907792"/>
            <a:ext cx="1005840" cy="27432"/>
          </a:xfrm>
          <a:prstGeom prst="rect">
            <a:avLst/>
          </a:prstGeom>
          <a:solidFill>
            <a:srgbClr val="C8960C"/>
          </a:solidFill>
          <a:ln/>
        </p:spPr>
      </p:sp>
      <p:sp>
        <p:nvSpPr>
          <p:cNvPr id="28" name="Text 26"/>
          <p:cNvSpPr/>
          <p:nvPr/>
        </p:nvSpPr>
        <p:spPr>
          <a:xfrm>
            <a:off x="5120640" y="3017520"/>
            <a:ext cx="178308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D1D5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Óscar Rosas presente en Paramonga para ajuste de dosificación. Validamos recuperación vs. reactivo actual.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>
            <a:off x="7909560" y="1508760"/>
            <a:ext cx="685800" cy="685800"/>
          </a:xfrm>
          <a:prstGeom prst="ellipse">
            <a:avLst/>
          </a:prstGeom>
          <a:solidFill>
            <a:srgbClr val="C8960C"/>
          </a:solidFill>
          <a:ln/>
        </p:spPr>
      </p:sp>
      <p:sp>
        <p:nvSpPr>
          <p:cNvPr id="30" name="Text 28"/>
          <p:cNvSpPr/>
          <p:nvPr/>
        </p:nvSpPr>
        <p:spPr>
          <a:xfrm>
            <a:off x="7909560" y="1508760"/>
            <a:ext cx="685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31" name="Shape 29"/>
          <p:cNvSpPr/>
          <p:nvPr/>
        </p:nvSpPr>
        <p:spPr>
          <a:xfrm>
            <a:off x="8613648" y="1801368"/>
            <a:ext cx="868680" cy="45720"/>
          </a:xfrm>
          <a:prstGeom prst="rect">
            <a:avLst/>
          </a:prstGeom>
          <a:solidFill>
            <a:srgbClr val="C8960C"/>
          </a:solidFill>
          <a:ln/>
        </p:spPr>
      </p:sp>
      <p:sp>
        <p:nvSpPr>
          <p:cNvPr id="32" name="Shape 30"/>
          <p:cNvSpPr/>
          <p:nvPr/>
        </p:nvSpPr>
        <p:spPr>
          <a:xfrm>
            <a:off x="7315200" y="2331720"/>
            <a:ext cx="1965960" cy="3840480"/>
          </a:xfrm>
          <a:prstGeom prst="rect">
            <a:avLst>
              <a:gd name="adj" fmla="val 2791"/>
            </a:avLst>
          </a:prstGeom>
          <a:solidFill>
            <a:srgbClr val="163457"/>
          </a:solidFill>
          <a:ln w="12700">
            <a:solidFill>
              <a:srgbClr val="C8960C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7406640" y="2468880"/>
            <a:ext cx="1783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E8B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Cotización formal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7772400" y="2907792"/>
            <a:ext cx="1005840" cy="27432"/>
          </a:xfrm>
          <a:prstGeom prst="rect">
            <a:avLst/>
          </a:prstGeom>
          <a:solidFill>
            <a:srgbClr val="C8960C"/>
          </a:solidFill>
          <a:ln/>
        </p:spPr>
      </p:sp>
      <p:sp>
        <p:nvSpPr>
          <p:cNvPr id="35" name="Text 33"/>
          <p:cNvSpPr/>
          <p:nvPr/>
        </p:nvSpPr>
        <p:spPr>
          <a:xfrm>
            <a:off x="7406640" y="3017520"/>
            <a:ext cx="178308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D1D5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Proforma CIF Lima con todas las condiciones: precio, Incoterms, plazos, documentación completa lista para importación.</a:t>
            </a:r>
            <a:endParaRPr lang="en-US" sz="850" dirty="0"/>
          </a:p>
        </p:txBody>
      </p:sp>
      <p:sp>
        <p:nvSpPr>
          <p:cNvPr id="36" name="Shape 34"/>
          <p:cNvSpPr/>
          <p:nvPr/>
        </p:nvSpPr>
        <p:spPr>
          <a:xfrm>
            <a:off x="10195560" y="1508760"/>
            <a:ext cx="685800" cy="685800"/>
          </a:xfrm>
          <a:prstGeom prst="ellipse">
            <a:avLst/>
          </a:prstGeom>
          <a:solidFill>
            <a:srgbClr val="C8960C"/>
          </a:solidFill>
          <a:ln/>
        </p:spPr>
      </p:sp>
      <p:sp>
        <p:nvSpPr>
          <p:cNvPr id="37" name="Text 35"/>
          <p:cNvSpPr/>
          <p:nvPr/>
        </p:nvSpPr>
        <p:spPr>
          <a:xfrm>
            <a:off x="10195560" y="1508760"/>
            <a:ext cx="685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800" dirty="0"/>
          </a:p>
        </p:txBody>
      </p:sp>
      <p:sp>
        <p:nvSpPr>
          <p:cNvPr id="38" name="Shape 36"/>
          <p:cNvSpPr/>
          <p:nvPr/>
        </p:nvSpPr>
        <p:spPr>
          <a:xfrm>
            <a:off x="9601200" y="2331720"/>
            <a:ext cx="1965960" cy="3840480"/>
          </a:xfrm>
          <a:prstGeom prst="rect">
            <a:avLst>
              <a:gd name="adj" fmla="val 2791"/>
            </a:avLst>
          </a:prstGeom>
          <a:solidFill>
            <a:srgbClr val="163457"/>
          </a:solidFill>
          <a:ln w="12700">
            <a:solidFill>
              <a:srgbClr val="C8960C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9692640" y="2468880"/>
            <a:ext cx="1783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E8B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Primer despacho</a:t>
            </a:r>
            <a:endParaRPr lang="en-US" sz="1100" dirty="0"/>
          </a:p>
        </p:txBody>
      </p:sp>
      <p:sp>
        <p:nvSpPr>
          <p:cNvPr id="40" name="Shape 38"/>
          <p:cNvSpPr/>
          <p:nvPr/>
        </p:nvSpPr>
        <p:spPr>
          <a:xfrm>
            <a:off x="10058400" y="2907792"/>
            <a:ext cx="1005840" cy="27432"/>
          </a:xfrm>
          <a:prstGeom prst="rect">
            <a:avLst/>
          </a:prstGeom>
          <a:solidFill>
            <a:srgbClr val="C8960C"/>
          </a:solidFill>
          <a:ln/>
        </p:spPr>
      </p:sp>
      <p:sp>
        <p:nvSpPr>
          <p:cNvPr id="41" name="Text 39"/>
          <p:cNvSpPr/>
          <p:nvPr/>
        </p:nvSpPr>
        <p:spPr>
          <a:xfrm>
            <a:off x="9692640" y="3017520"/>
            <a:ext cx="178308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D1D5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Primer pedido piloto con pedido mínimo definido. Post-aprobación: contrato de suministro recurrente mensual.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D22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6345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C8960C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91440"/>
            <a:ext cx="1097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BRUNA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365760" y="256032"/>
            <a:ext cx="10972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400" kern="0" dirty="0">
                <a:solidFill>
                  <a:srgbClr val="C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PERÚ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347472" y="91440"/>
            <a:ext cx="36576" cy="329184"/>
          </a:xfrm>
          <a:prstGeom prst="rect">
            <a:avLst/>
          </a:prstGeom>
          <a:solidFill>
            <a:srgbClr val="C8960C"/>
          </a:solidFill>
          <a:ln/>
        </p:spPr>
      </p:sp>
      <p:sp>
        <p:nvSpPr>
          <p:cNvPr id="7" name="Text 5"/>
          <p:cNvSpPr/>
          <p:nvPr/>
        </p:nvSpPr>
        <p:spPr>
          <a:xfrm>
            <a:off x="914400" y="914400"/>
            <a:ext cx="103327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oportunidad es clara.</a:t>
            </a:r>
            <a:endParaRPr lang="en-US" sz="3600" dirty="0"/>
          </a:p>
        </p:txBody>
      </p:sp>
      <p:sp>
        <p:nvSpPr>
          <p:cNvPr id="8" name="Text 6"/>
          <p:cNvSpPr/>
          <p:nvPr/>
        </p:nvSpPr>
        <p:spPr>
          <a:xfrm>
            <a:off x="914400" y="1645920"/>
            <a:ext cx="103327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E8B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Paltarumi necesita reactivos confiables con documentación completa.</a:t>
            </a:r>
            <a:endParaRPr lang="en-US" sz="1400" dirty="0"/>
          </a:p>
          <a:p>
            <a:pPr indent="0" marL="0">
              <a:buNone/>
            </a:pPr>
            <a:r>
              <a:rPr lang="en-US" sz="1400" i="1" dirty="0">
                <a:solidFill>
                  <a:srgbClr val="E8B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Bruna Perú los tiene — y puede estar en planta en dos semanas.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914400" y="2468880"/>
            <a:ext cx="10332720" cy="36576"/>
          </a:xfrm>
          <a:prstGeom prst="rect">
            <a:avLst/>
          </a:prstGeom>
          <a:solidFill>
            <a:srgbClr val="C8960C"/>
          </a:solidFill>
          <a:ln/>
        </p:spPr>
      </p:sp>
      <p:sp>
        <p:nvSpPr>
          <p:cNvPr id="10" name="Text 8"/>
          <p:cNvSpPr/>
          <p:nvPr/>
        </p:nvSpPr>
        <p:spPr>
          <a:xfrm>
            <a:off x="914400" y="2651760"/>
            <a:ext cx="10332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Próximos pasos sugeridos: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914400" y="3017520"/>
            <a:ext cx="10332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D1D5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Reunión técnica en Paramonga con equipo de planta (30-45 min)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914400" y="3429000"/>
            <a:ext cx="10332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D1D5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Entrega de muestras: xantato SIBX + MIBC + cal viva (primer set)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914400" y="3840480"/>
            <a:ext cx="10332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D1D5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Prueba comparativa dosificación vs. reactivo actual en planta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914400" y="4251960"/>
            <a:ext cx="10332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D1D5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Proforma formal con COA y ficha SDS incluida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914400" y="5029200"/>
            <a:ext cx="5029200" cy="1508760"/>
          </a:xfrm>
          <a:prstGeom prst="rect">
            <a:avLst>
              <a:gd name="adj" fmla="val 4848"/>
            </a:avLst>
          </a:prstGeom>
          <a:solidFill>
            <a:srgbClr val="0D2240"/>
          </a:solidFill>
          <a:ln w="12700">
            <a:solidFill>
              <a:srgbClr val="C8960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14400" y="5029200"/>
            <a:ext cx="54864" cy="1508760"/>
          </a:xfrm>
          <a:prstGeom prst="rect">
            <a:avLst/>
          </a:prstGeom>
          <a:solidFill>
            <a:srgbClr val="C8960C"/>
          </a:solidFill>
          <a:ln/>
        </p:spPr>
      </p:sp>
      <p:sp>
        <p:nvSpPr>
          <p:cNvPr id="17" name="Text 15"/>
          <p:cNvSpPr/>
          <p:nvPr/>
        </p:nvSpPr>
        <p:spPr>
          <a:xfrm>
            <a:off x="1097280" y="5120640"/>
            <a:ext cx="4754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Víctor Alfaro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097280" y="5468112"/>
            <a:ext cx="47548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E8B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Gerente General — Bruna Perú</a:t>
            </a:r>
            <a:endParaRPr lang="en-US" sz="850" dirty="0"/>
          </a:p>
        </p:txBody>
      </p:sp>
      <p:sp>
        <p:nvSpPr>
          <p:cNvPr id="19" name="Text 17"/>
          <p:cNvSpPr/>
          <p:nvPr/>
        </p:nvSpPr>
        <p:spPr>
          <a:xfrm>
            <a:off x="1097280" y="5742432"/>
            <a:ext cx="4754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victor.alfaro@brunagroup.com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97280" y="5961888"/>
            <a:ext cx="4754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+51 (Lima)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6400800" y="5029200"/>
            <a:ext cx="5029200" cy="1508760"/>
          </a:xfrm>
          <a:prstGeom prst="rect">
            <a:avLst>
              <a:gd name="adj" fmla="val 4848"/>
            </a:avLst>
          </a:prstGeom>
          <a:solidFill>
            <a:srgbClr val="0D2240"/>
          </a:solidFill>
          <a:ln w="12700">
            <a:solidFill>
              <a:srgbClr val="C8960C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400800" y="5029200"/>
            <a:ext cx="54864" cy="1508760"/>
          </a:xfrm>
          <a:prstGeom prst="rect">
            <a:avLst/>
          </a:prstGeom>
          <a:solidFill>
            <a:srgbClr val="C8960C"/>
          </a:solidFill>
          <a:ln/>
        </p:spPr>
      </p:sp>
      <p:sp>
        <p:nvSpPr>
          <p:cNvPr id="23" name="Text 21"/>
          <p:cNvSpPr/>
          <p:nvPr/>
        </p:nvSpPr>
        <p:spPr>
          <a:xfrm>
            <a:off x="6583680" y="5120640"/>
            <a:ext cx="4754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Andrés Bruna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6583680" y="5468112"/>
            <a:ext cx="47548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E8B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Director Nuevos Mercados — Bruna Group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6583680" y="5742432"/>
            <a:ext cx="4754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andres.bruna@brunagroup.com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6583680" y="5961888"/>
            <a:ext cx="4754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+506 (CR)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One Pager Minería — Paltarumi S.A.C.</dc:subject>
  <dc:creator>Bruna Perú — Causita</dc:creator>
  <cp:lastModifiedBy>Bruna Perú — Causita</cp:lastModifiedBy>
  <cp:revision>1</cp:revision>
  <dcterms:created xsi:type="dcterms:W3CDTF">2026-06-22T21:13:25Z</dcterms:created>
  <dcterms:modified xsi:type="dcterms:W3CDTF">2026-06-22T21:13:25Z</dcterms:modified>
</cp:coreProperties>
</file>