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8F9FB"/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-457200"/>
            <a:ext cx="4114800" cy="4114800"/>
          </a:xfrm>
          <a:prstGeom prst="arc">
            <a:avLst/>
          </a:prstGeom>
          <a:ln w="15240">
            <a:solidFill>
              <a:srgbClr val="DCDFE5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1207008" y="-256032"/>
            <a:ext cx="4663440" cy="4663440"/>
          </a:xfrm>
          <a:prstGeom prst="arc">
            <a:avLst/>
          </a:prstGeom>
          <a:ln w="15240">
            <a:solidFill>
              <a:srgbClr val="DCDFE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-1042416" y="-54864"/>
            <a:ext cx="5212080" cy="5212080"/>
          </a:xfrm>
          <a:prstGeom prst="arc">
            <a:avLst/>
          </a:prstGeom>
          <a:ln w="15240">
            <a:solidFill>
              <a:srgbClr val="DCDFE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-877824" y="146304"/>
            <a:ext cx="5760720" cy="5760720"/>
          </a:xfrm>
          <a:prstGeom prst="arc">
            <a:avLst/>
          </a:prstGeom>
          <a:ln w="15240">
            <a:solidFill>
              <a:srgbClr val="DCDFE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713232" y="347472"/>
            <a:ext cx="6309360" cy="6309360"/>
          </a:xfrm>
          <a:prstGeom prst="arc">
            <a:avLst/>
          </a:prstGeom>
          <a:ln w="15240">
            <a:solidFill>
              <a:srgbClr val="DCDFE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-548640" y="548640"/>
            <a:ext cx="6858000" cy="6858000"/>
          </a:xfrm>
          <a:prstGeom prst="arc">
            <a:avLst/>
          </a:prstGeom>
          <a:ln w="15240">
            <a:solidFill>
              <a:srgbClr val="DCDFE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-384048" y="749808"/>
            <a:ext cx="7406640" cy="7406640"/>
          </a:xfrm>
          <a:prstGeom prst="arc">
            <a:avLst/>
          </a:prstGeom>
          <a:ln w="15240">
            <a:solidFill>
              <a:srgbClr val="DCDFE5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-219456" y="950976"/>
            <a:ext cx="7955280" cy="7955280"/>
          </a:xfrm>
          <a:prstGeom prst="arc">
            <a:avLst/>
          </a:prstGeom>
          <a:ln w="15240">
            <a:solidFill>
              <a:srgbClr val="DCDFE5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0" y="2560320"/>
            <a:ext cx="73152" cy="1737360"/>
          </a:xfrm>
          <a:prstGeom prst="rect">
            <a:avLst/>
          </a:prstGeom>
          <a:solidFill>
            <a:srgbClr val="1B3A6B"/>
          </a:solidFill>
          <a:ln/>
        </p:spPr>
      </p:sp>
      <p:sp>
        <p:nvSpPr>
          <p:cNvPr id="12" name="Text 10"/>
          <p:cNvSpPr/>
          <p:nvPr/>
        </p:nvSpPr>
        <p:spPr>
          <a:xfrm>
            <a:off x="1097280" y="23774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spc="300" kern="0" dirty="0">
                <a:solidFill>
                  <a:srgbClr val="2176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 PERÚ · NUEVA VERTICAL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097280" y="278892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MINERÍA</a:t>
            </a:r>
            <a:endParaRPr lang="en-US" sz="7200" dirty="0"/>
          </a:p>
        </p:txBody>
      </p:sp>
      <p:sp>
        <p:nvSpPr>
          <p:cNvPr id="14" name="Text 12"/>
          <p:cNvSpPr/>
          <p:nvPr/>
        </p:nvSpPr>
        <p:spPr>
          <a:xfrm>
            <a:off x="1097280" y="4069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700" i="1" dirty="0">
                <a:solidFill>
                  <a:srgbClr val="2176B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Reactivos · Fluidos de Perforación · Tratamiento de Aguas</a:t>
            </a:r>
            <a:endParaRPr lang="en-US" sz="1700" dirty="0"/>
          </a:p>
        </p:txBody>
      </p:sp>
      <p:sp>
        <p:nvSpPr>
          <p:cNvPr id="15" name="Shape 13"/>
          <p:cNvSpPr/>
          <p:nvPr/>
        </p:nvSpPr>
        <p:spPr>
          <a:xfrm>
            <a:off x="457200" y="6492240"/>
            <a:ext cx="10515600" cy="36576"/>
          </a:xfrm>
          <a:prstGeom prst="rect">
            <a:avLst/>
          </a:prstGeom>
          <a:solidFill>
            <a:srgbClr val="1B3A6B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0" y="656539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 GROUP</a:t>
            </a:r>
            <a:endParaRPr lang="en-US" sz="1100" dirty="0"/>
          </a:p>
        </p:txBody>
      </p:sp>
      <p:pic>
        <p:nvPicPr>
          <p:cNvPr id="17" name="Image 0" descr="/tmp/bruna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274320"/>
            <a:ext cx="164592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AFBFC"/>
          </a:solidFill>
          <a:ln/>
        </p:spPr>
      </p:sp>
      <p:sp>
        <p:nvSpPr>
          <p:cNvPr id="3" name="Shape 1"/>
          <p:cNvSpPr/>
          <p:nvPr/>
        </p:nvSpPr>
        <p:spPr>
          <a:xfrm>
            <a:off x="9601200" y="0"/>
            <a:ext cx="2587752" cy="1828800"/>
          </a:xfrm>
          <a:prstGeom prst="rect">
            <a:avLst/>
          </a:prstGeom>
          <a:solidFill>
            <a:srgbClr val="EEF3F8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320040"/>
            <a:ext cx="1127455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PORTAFOLIO MINERÍA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457200" y="1280160"/>
            <a:ext cx="3566160" cy="4846320"/>
          </a:xfrm>
          <a:prstGeom prst="rect">
            <a:avLst/>
          </a:prstGeom>
          <a:solidFill>
            <a:srgbClr val="FFFFFF"/>
          </a:solidFill>
          <a:ln w="15240">
            <a:solidFill>
              <a:srgbClr val="DEE5EF"/>
            </a:solidFill>
            <a:prstDash val="solid"/>
          </a:ln>
          <a:effectLst>
            <a:outerShdw sx="100000" sy="100000" kx="0" ky="0" algn="bl" rotWithShape="0" blurRad="101600" dist="38100" dir="16200000">
              <a:srgbClr val="C5D2E0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280160"/>
            <a:ext cx="3566160" cy="91440"/>
          </a:xfrm>
          <a:prstGeom prst="rect">
            <a:avLst/>
          </a:prstGeom>
          <a:solidFill>
            <a:srgbClr val="1B3A6B"/>
          </a:solidFill>
          <a:ln/>
        </p:spPr>
      </p:sp>
      <p:sp>
        <p:nvSpPr>
          <p:cNvPr id="7" name="Shape 5"/>
          <p:cNvSpPr/>
          <p:nvPr/>
        </p:nvSpPr>
        <p:spPr>
          <a:xfrm>
            <a:off x="457200" y="1371600"/>
            <a:ext cx="3566160" cy="1234440"/>
          </a:xfrm>
          <a:prstGeom prst="rect">
            <a:avLst/>
          </a:prstGeom>
          <a:solidFill>
            <a:srgbClr val="1B3A6B"/>
          </a:solidFill>
          <a:ln/>
        </p:spPr>
      </p:sp>
      <p:sp>
        <p:nvSpPr>
          <p:cNvPr id="8" name="Text 6"/>
          <p:cNvSpPr/>
          <p:nvPr/>
        </p:nvSpPr>
        <p:spPr>
          <a:xfrm>
            <a:off x="621792" y="1481328"/>
            <a:ext cx="323697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REACTIVOS DE FLOTACIÓN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621792" y="2084832"/>
            <a:ext cx="32369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D8E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Línea disponible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40080" y="2852928"/>
            <a:ext cx="82296" cy="82296"/>
          </a:xfrm>
          <a:prstGeom prst="ellipse">
            <a:avLst/>
          </a:prstGeom>
          <a:solidFill>
            <a:srgbClr val="1B3A6B"/>
          </a:solidFill>
          <a:ln/>
        </p:spPr>
      </p:sp>
      <p:sp>
        <p:nvSpPr>
          <p:cNvPr id="11" name="Text 9"/>
          <p:cNvSpPr/>
          <p:nvPr/>
        </p:nvSpPr>
        <p:spPr>
          <a:xfrm>
            <a:off x="804672" y="2761488"/>
            <a:ext cx="3090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PAX — Xantato amílico de potasio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40080" y="3511296"/>
            <a:ext cx="82296" cy="82296"/>
          </a:xfrm>
          <a:prstGeom prst="ellipse">
            <a:avLst/>
          </a:prstGeom>
          <a:solidFill>
            <a:srgbClr val="1B3A6B"/>
          </a:solidFill>
          <a:ln/>
        </p:spPr>
      </p:sp>
      <p:sp>
        <p:nvSpPr>
          <p:cNvPr id="13" name="Text 11"/>
          <p:cNvSpPr/>
          <p:nvPr/>
        </p:nvSpPr>
        <p:spPr>
          <a:xfrm>
            <a:off x="804672" y="3419856"/>
            <a:ext cx="3090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SIPX — Xantato isopropílico de sodio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" y="4169664"/>
            <a:ext cx="82296" cy="82296"/>
          </a:xfrm>
          <a:prstGeom prst="ellipse">
            <a:avLst/>
          </a:prstGeom>
          <a:solidFill>
            <a:srgbClr val="1B3A6B"/>
          </a:solidFill>
          <a:ln/>
        </p:spPr>
      </p:sp>
      <p:sp>
        <p:nvSpPr>
          <p:cNvPr id="15" name="Text 13"/>
          <p:cNvSpPr/>
          <p:nvPr/>
        </p:nvSpPr>
        <p:spPr>
          <a:xfrm>
            <a:off x="804672" y="4078224"/>
            <a:ext cx="3090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Antiespumante industrial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4828032"/>
            <a:ext cx="82296" cy="82296"/>
          </a:xfrm>
          <a:prstGeom prst="ellipse">
            <a:avLst/>
          </a:prstGeom>
          <a:solidFill>
            <a:srgbClr val="1B3A6B"/>
          </a:solidFill>
          <a:ln/>
        </p:spPr>
      </p:sp>
      <p:sp>
        <p:nvSpPr>
          <p:cNvPr id="17" name="Text 15"/>
          <p:cNvSpPr/>
          <p:nvPr/>
        </p:nvSpPr>
        <p:spPr>
          <a:xfrm>
            <a:off x="804672" y="4736592"/>
            <a:ext cx="3090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Goma Guar — espesante/depresor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297680" y="1280160"/>
            <a:ext cx="3566160" cy="4846320"/>
          </a:xfrm>
          <a:prstGeom prst="rect">
            <a:avLst/>
          </a:prstGeom>
          <a:solidFill>
            <a:srgbClr val="FFFFFF"/>
          </a:solidFill>
          <a:ln w="15240">
            <a:solidFill>
              <a:srgbClr val="DEE5EF"/>
            </a:solidFill>
            <a:prstDash val="solid"/>
          </a:ln>
          <a:effectLst>
            <a:outerShdw sx="100000" sy="100000" kx="0" ky="0" algn="bl" rotWithShape="0" blurRad="101600" dist="38100" dir="16200000">
              <a:srgbClr val="C5D2E0">
                <a:alpha val="1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297680" y="1280160"/>
            <a:ext cx="3566160" cy="91440"/>
          </a:xfrm>
          <a:prstGeom prst="rect">
            <a:avLst/>
          </a:prstGeom>
          <a:solidFill>
            <a:srgbClr val="1D5FA8"/>
          </a:solidFill>
          <a:ln/>
        </p:spPr>
      </p:sp>
      <p:sp>
        <p:nvSpPr>
          <p:cNvPr id="20" name="Shape 18"/>
          <p:cNvSpPr/>
          <p:nvPr/>
        </p:nvSpPr>
        <p:spPr>
          <a:xfrm>
            <a:off x="4297680" y="1371600"/>
            <a:ext cx="3566160" cy="1234440"/>
          </a:xfrm>
          <a:prstGeom prst="rect">
            <a:avLst/>
          </a:prstGeom>
          <a:solidFill>
            <a:srgbClr val="1D5FA8"/>
          </a:solidFill>
          <a:ln/>
        </p:spPr>
      </p:sp>
      <p:sp>
        <p:nvSpPr>
          <p:cNvPr id="21" name="Text 19"/>
          <p:cNvSpPr/>
          <p:nvPr/>
        </p:nvSpPr>
        <p:spPr>
          <a:xfrm>
            <a:off x="4462272" y="1481328"/>
            <a:ext cx="323697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FLUIDOS DE PERFORACIÓN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4462272" y="2084832"/>
            <a:ext cx="32369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D8E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Matex® · Calgary, Canadá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480560" y="2852928"/>
            <a:ext cx="82296" cy="82296"/>
          </a:xfrm>
          <a:prstGeom prst="ellipse">
            <a:avLst/>
          </a:prstGeom>
          <a:solidFill>
            <a:srgbClr val="1D5FA8"/>
          </a:solidFill>
          <a:ln/>
        </p:spPr>
      </p:sp>
      <p:sp>
        <p:nvSpPr>
          <p:cNvPr id="24" name="Text 22"/>
          <p:cNvSpPr/>
          <p:nvPr/>
        </p:nvSpPr>
        <p:spPr>
          <a:xfrm>
            <a:off x="4645152" y="2761488"/>
            <a:ext cx="3090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Torqueless® — lubricante biodegradable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480560" y="3511296"/>
            <a:ext cx="82296" cy="82296"/>
          </a:xfrm>
          <a:prstGeom prst="ellipse">
            <a:avLst/>
          </a:prstGeom>
          <a:solidFill>
            <a:srgbClr val="1D5FA8"/>
          </a:solidFill>
          <a:ln/>
        </p:spPr>
      </p:sp>
      <p:sp>
        <p:nvSpPr>
          <p:cNvPr id="26" name="Text 24"/>
          <p:cNvSpPr/>
          <p:nvPr/>
        </p:nvSpPr>
        <p:spPr>
          <a:xfrm>
            <a:off x="4645152" y="3419856"/>
            <a:ext cx="3090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Ultravis® — fluido alta viscosidad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480560" y="4169664"/>
            <a:ext cx="82296" cy="82296"/>
          </a:xfrm>
          <a:prstGeom prst="ellipse">
            <a:avLst/>
          </a:prstGeom>
          <a:solidFill>
            <a:srgbClr val="1D5FA8"/>
          </a:solidFill>
          <a:ln/>
        </p:spPr>
      </p:sp>
      <p:sp>
        <p:nvSpPr>
          <p:cNvPr id="28" name="Text 26"/>
          <p:cNvSpPr/>
          <p:nvPr/>
        </p:nvSpPr>
        <p:spPr>
          <a:xfrm>
            <a:off x="4645152" y="4078224"/>
            <a:ext cx="3090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Acompañamiento técnico en mina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8138160" y="1280160"/>
            <a:ext cx="3566160" cy="4846320"/>
          </a:xfrm>
          <a:prstGeom prst="rect">
            <a:avLst/>
          </a:prstGeom>
          <a:solidFill>
            <a:srgbClr val="FFFFFF"/>
          </a:solidFill>
          <a:ln w="15240">
            <a:solidFill>
              <a:srgbClr val="DEE5EF"/>
            </a:solidFill>
            <a:prstDash val="solid"/>
          </a:ln>
          <a:effectLst>
            <a:outerShdw sx="100000" sy="100000" kx="0" ky="0" algn="bl" rotWithShape="0" blurRad="101600" dist="38100" dir="16200000">
              <a:srgbClr val="C5D2E0">
                <a:alpha val="1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8138160" y="1280160"/>
            <a:ext cx="3566160" cy="91440"/>
          </a:xfrm>
          <a:prstGeom prst="rect">
            <a:avLst/>
          </a:prstGeom>
          <a:solidFill>
            <a:srgbClr val="0A6E8A"/>
          </a:solidFill>
          <a:ln/>
        </p:spPr>
      </p:sp>
      <p:sp>
        <p:nvSpPr>
          <p:cNvPr id="31" name="Shape 29"/>
          <p:cNvSpPr/>
          <p:nvPr/>
        </p:nvSpPr>
        <p:spPr>
          <a:xfrm>
            <a:off x="8138160" y="1371600"/>
            <a:ext cx="3566160" cy="1234440"/>
          </a:xfrm>
          <a:prstGeom prst="rect">
            <a:avLst/>
          </a:prstGeom>
          <a:solidFill>
            <a:srgbClr val="0A6E8A"/>
          </a:solidFill>
          <a:ln/>
        </p:spPr>
      </p:sp>
      <p:sp>
        <p:nvSpPr>
          <p:cNvPr id="32" name="Text 30"/>
          <p:cNvSpPr/>
          <p:nvPr/>
        </p:nvSpPr>
        <p:spPr>
          <a:xfrm>
            <a:off x="8302752" y="1481328"/>
            <a:ext cx="323697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TRATAMIENTO DE AGUAS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8302752" y="2084832"/>
            <a:ext cx="32369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D8E8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Línea + bajo pedido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8321040" y="2852928"/>
            <a:ext cx="82296" cy="82296"/>
          </a:xfrm>
          <a:prstGeom prst="ellipse">
            <a:avLst/>
          </a:prstGeom>
          <a:solidFill>
            <a:srgbClr val="0A6E8A"/>
          </a:solidFill>
          <a:ln/>
        </p:spPr>
      </p:sp>
      <p:sp>
        <p:nvSpPr>
          <p:cNvPr id="35" name="Text 33"/>
          <p:cNvSpPr/>
          <p:nvPr/>
        </p:nvSpPr>
        <p:spPr>
          <a:xfrm>
            <a:off x="8485632" y="2761488"/>
            <a:ext cx="3090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HTH / H₂O₂ — oxidación y desinfección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8321040" y="3511296"/>
            <a:ext cx="82296" cy="82296"/>
          </a:xfrm>
          <a:prstGeom prst="ellipse">
            <a:avLst/>
          </a:prstGeom>
          <a:solidFill>
            <a:srgbClr val="0A6E8A"/>
          </a:solidFill>
          <a:ln/>
        </p:spPr>
      </p:sp>
      <p:sp>
        <p:nvSpPr>
          <p:cNvPr id="37" name="Text 35"/>
          <p:cNvSpPr/>
          <p:nvPr/>
        </p:nvSpPr>
        <p:spPr>
          <a:xfrm>
            <a:off x="8485632" y="3419856"/>
            <a:ext cx="3090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D2EHPA · P507 · Cyanex 272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8321040" y="4169664"/>
            <a:ext cx="82296" cy="82296"/>
          </a:xfrm>
          <a:prstGeom prst="ellipse">
            <a:avLst/>
          </a:prstGeom>
          <a:solidFill>
            <a:srgbClr val="0A6E8A"/>
          </a:solidFill>
          <a:ln/>
        </p:spPr>
      </p:sp>
      <p:sp>
        <p:nvSpPr>
          <p:cNvPr id="39" name="Text 37"/>
          <p:cNvSpPr/>
          <p:nvPr/>
        </p:nvSpPr>
        <p:spPr>
          <a:xfrm>
            <a:off x="8485632" y="4078224"/>
            <a:ext cx="3090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Solvente refinado ecológico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8321040" y="4828032"/>
            <a:ext cx="82296" cy="82296"/>
          </a:xfrm>
          <a:prstGeom prst="ellipse">
            <a:avLst/>
          </a:prstGeom>
          <a:solidFill>
            <a:srgbClr val="0A6E8A"/>
          </a:solidFill>
          <a:ln/>
        </p:spPr>
      </p:sp>
      <p:sp>
        <p:nvSpPr>
          <p:cNvPr id="41" name="Text 39"/>
          <p:cNvSpPr/>
          <p:nvPr/>
        </p:nvSpPr>
        <p:spPr>
          <a:xfrm>
            <a:off x="8485632" y="4736592"/>
            <a:ext cx="3090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C3E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Inhibidores corrosión e incrustación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457200" y="6108192"/>
            <a:ext cx="11274552" cy="320040"/>
          </a:xfrm>
          <a:prstGeom prst="rect">
            <a:avLst/>
          </a:prstGeom>
          <a:solidFill>
            <a:srgbClr val="1B3A6B"/>
          </a:solidFill>
          <a:ln/>
        </p:spPr>
      </p:sp>
      <p:sp>
        <p:nvSpPr>
          <p:cNvPr id="43" name="Text 41"/>
          <p:cNvSpPr/>
          <p:nvPr/>
        </p:nvSpPr>
        <p:spPr>
          <a:xfrm>
            <a:off x="457200" y="6108192"/>
            <a:ext cx="112745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 disponible · Muestras en 72 horas · Acompañamiento técnico en planta · andy-bruna-peru-mineria.trf.finite.computer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457200" y="6492240"/>
            <a:ext cx="10515600" cy="36576"/>
          </a:xfrm>
          <a:prstGeom prst="rect">
            <a:avLst/>
          </a:prstGeom>
          <a:solidFill>
            <a:srgbClr val="1B3A6B"/>
          </a:solidFill>
          <a:ln/>
        </p:spPr>
      </p:sp>
      <p:sp>
        <p:nvSpPr>
          <p:cNvPr id="45" name="Text 43"/>
          <p:cNvSpPr/>
          <p:nvPr/>
        </p:nvSpPr>
        <p:spPr>
          <a:xfrm>
            <a:off x="9144000" y="656539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spc="200" kern="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BRUNA GROUP</a:t>
            </a:r>
            <a:endParaRPr lang="en-US" sz="1100" dirty="0"/>
          </a:p>
        </p:txBody>
      </p:sp>
      <p:pic>
        <p:nvPicPr>
          <p:cNvPr id="46" name="Image 0" descr="/tmp/bruna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81360" y="164592"/>
            <a:ext cx="1005840" cy="3657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2026-08-01T00:27:21Z</dcterms:created>
  <dcterms:modified xsi:type="dcterms:W3CDTF">2026-08-01T00:27:21Z</dcterms:modified>
</cp:coreProperties>
</file>