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-1371600"/>
            <a:ext cx="4572000" cy="4572000"/>
          </a:xfrm>
          <a:prstGeom prst="ellipse">
            <a:avLst/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1280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DIVISIÓN MINERÍA  ·  VCB S.A.C.  ·  LIMA, PERÚ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77724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Química especializada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 la 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E6AE1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gran minería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E6AE1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peruana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41605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Reactivos de flotación · Tratamiento de aguas · Extracción e hidrometalurgia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4617720"/>
            <a:ext cx="3566160" cy="731520"/>
          </a:xfrm>
          <a:prstGeom prst="roundRect">
            <a:avLst>
              <a:gd name="adj" fmla="val 10000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4663440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🏛  48 AÑOS GRUPO BRUNA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658368" y="484632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Distribución química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89120" y="4617720"/>
            <a:ext cx="3566160" cy="731520"/>
          </a:xfrm>
          <a:prstGeom prst="roundRect">
            <a:avLst>
              <a:gd name="adj" fmla="val 10000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98848" y="4663440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🧪  MUESTRAS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4498848" y="484632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 72 horas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229600" y="4617720"/>
            <a:ext cx="3566160" cy="731520"/>
          </a:xfrm>
          <a:prstGeom prst="roundRect">
            <a:avLst>
              <a:gd name="adj" fmla="val 10000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39328" y="4663440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📋  DOCUMENTACIÓN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8339328" y="484632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TDS · SDS · COA · Origen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0" y="6263640"/>
            <a:ext cx="12188952" cy="594360"/>
          </a:xfrm>
          <a:prstGeom prst="rect">
            <a:avLst/>
          </a:prstGeom>
          <a:solidFill>
            <a:srgbClr val="08182E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6309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4A6A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andy-bruna-peru-mineria.trf.finite.computer  ·  brunagroup.com  ·  info-peru@brunagroup.com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548640" y="6309360"/>
            <a:ext cx="11338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2A4A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Volcán Compañía Minera S.A.A.  ·  Uso Confidencial  ·  Julio 2026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389120" cy="6858000"/>
          </a:xfrm>
          <a:prstGeom prst="rect">
            <a:avLst/>
          </a:prstGeom>
          <a:solidFill>
            <a:srgbClr val="0D224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4" name="Text 2"/>
          <p:cNvSpPr/>
          <p:nvPr/>
        </p:nvSpPr>
        <p:spPr>
          <a:xfrm>
            <a:off x="320040" y="82296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QUIÉNES SOMOS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20040" y="1188720"/>
            <a:ext cx="3749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Trayectoria,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respaldo y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presencia local.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20040" y="3017520"/>
            <a:ext cx="3794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15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Bruna Perú (VCB S.A.C.) es la extensión peruana del Grupo Bruna — 48 años en distribución de químicos especializados con operaciones en EE.UU., Centroamérica y Perú.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20040" y="4526280"/>
            <a:ext cx="3749040" cy="566928"/>
          </a:xfrm>
          <a:prstGeom prst="rect">
            <a:avLst/>
          </a:prstGeom>
          <a:solidFill>
            <a:srgbClr val="FFFFFF">
              <a:alpha val="6000"/>
            </a:srgbClr>
          </a:solidFill>
          <a:ln w="12700">
            <a:solidFill>
              <a:srgbClr val="C8960C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46177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6AE1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1976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63040" y="4599432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Fundación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Grupo Bruna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0040" y="5184648"/>
            <a:ext cx="3749040" cy="566928"/>
          </a:xfrm>
          <a:prstGeom prst="rect">
            <a:avLst/>
          </a:prstGeom>
          <a:solidFill>
            <a:srgbClr val="FFFFFF">
              <a:alpha val="6000"/>
            </a:srgbClr>
          </a:solidFill>
          <a:ln w="12700">
            <a:solidFill>
              <a:srgbClr val="C8960C">
                <a:alpha val="4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5276088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6AE1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463040" y="525780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Países de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operación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0040" y="5843016"/>
            <a:ext cx="3749040" cy="566928"/>
          </a:xfrm>
          <a:prstGeom prst="rect">
            <a:avLst/>
          </a:prstGeom>
          <a:solidFill>
            <a:srgbClr val="FFFFFF">
              <a:alpha val="6000"/>
            </a:srgbClr>
          </a:solidFill>
          <a:ln w="12700">
            <a:solidFill>
              <a:srgbClr val="C8960C">
                <a:alpha val="4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5934456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6AE1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1er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463040" y="5916168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Año en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Perú: 2024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754880" y="914400"/>
            <a:ext cx="342900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937760" y="114300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🏛  48 años de trayectoria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937760" y="1481328"/>
            <a:ext cx="320040" cy="228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9" name="Text 17"/>
          <p:cNvSpPr/>
          <p:nvPr/>
        </p:nvSpPr>
        <p:spPr>
          <a:xfrm>
            <a:off x="4937760" y="160020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Empresa familiar con historial verificable. Relaciones directas con fabricantes Tier-1 en China, Europa y EE.UU.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321040" y="914400"/>
            <a:ext cx="342900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503920" y="114300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🔬  Soporte técnico en planta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503920" y="1481328"/>
            <a:ext cx="320040" cy="228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23" name="Text 21"/>
          <p:cNvSpPr/>
          <p:nvPr/>
        </p:nvSpPr>
        <p:spPr>
          <a:xfrm>
            <a:off x="8503920" y="160020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Ing. Óscar Rosas (Lima/Ica) acompaña dosificación, pruebas en campo e interpretación de resultados.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54880" y="3246120"/>
            <a:ext cx="342900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4937760" y="347472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🌍  Sourcing directo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937760" y="3813048"/>
            <a:ext cx="320040" cy="228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27" name="Text 25"/>
          <p:cNvSpPr/>
          <p:nvPr/>
        </p:nvSpPr>
        <p:spPr>
          <a:xfrm>
            <a:off x="4937760" y="393192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 intermediarios. Precios competitivos, plazos cortos y trazabilidad completa por lote desde fabricante.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8321040" y="3246120"/>
            <a:ext cx="342900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8503920" y="347472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🧪  Muestras en 72 horas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503920" y="3813048"/>
            <a:ext cx="320040" cy="228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1" name="Text 29"/>
          <p:cNvSpPr/>
          <p:nvPr/>
        </p:nvSpPr>
        <p:spPr>
          <a:xfrm>
            <a:off x="8503920" y="393192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Envío de muestras de productos de línea en 72 horas desde la solicitud, con documentación técnica incluida.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3" name="Text 31"/>
          <p:cNvSpPr/>
          <p:nvPr/>
        </p:nvSpPr>
        <p:spPr>
          <a:xfrm>
            <a:off x="4389120" y="6583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Bruna Perú  ·  División Minería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24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371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PRODUCTOS DE LÍNEA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5720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Reactivos de flotación y tratamiento de aguas — en stock, disponibles inmediatamente.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28600" y="1188720"/>
            <a:ext cx="3794760" cy="2423160"/>
          </a:xfrm>
          <a:prstGeom prst="roundRect">
            <a:avLst>
              <a:gd name="adj" fmla="val 3774"/>
            </a:avLst>
          </a:prstGeom>
          <a:solidFill>
            <a:srgbClr val="FFFDF0"/>
          </a:solidFill>
          <a:ln w="19050">
            <a:solidFill>
              <a:srgbClr val="C8960C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11480" y="13716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" y="13716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COLECTOR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11480" y="1682496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PAX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11480" y="2103120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Xantato de Amilo Potásico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11480" y="2359152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2" name="Text 10"/>
          <p:cNvSpPr/>
          <p:nvPr/>
        </p:nvSpPr>
        <p:spPr>
          <a:xfrm>
            <a:off x="411480" y="242316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Colector de alta eficacia para flotación de minerales sulfurosos. Separa sulfuros del mineral con alta selectividad.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11480" y="3246120"/>
            <a:ext cx="3429000" cy="256032"/>
          </a:xfrm>
          <a:prstGeom prst="roundRect">
            <a:avLst>
              <a:gd name="adj" fmla="val 14286"/>
            </a:avLst>
          </a:prstGeom>
          <a:solidFill>
            <a:srgbClr val="FEF9C3"/>
          </a:solidFill>
          <a:ln w="12700">
            <a:solidFill>
              <a:srgbClr val="FDE04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3264408"/>
            <a:ext cx="3246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54D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 900 kg / saco · Caja madera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206240" y="1188720"/>
            <a:ext cx="3794760" cy="2423160"/>
          </a:xfrm>
          <a:prstGeom prst="roundRect">
            <a:avLst>
              <a:gd name="adj" fmla="val 3774"/>
            </a:avLst>
          </a:prstGeom>
          <a:solidFill>
            <a:srgbClr val="FFFDF0"/>
          </a:solidFill>
          <a:ln w="19050">
            <a:solidFill>
              <a:srgbClr val="C8960C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389120" y="13716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709160" y="13716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COLECTOR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389120" y="1682496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SIPX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389120" y="2103120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Xantato de Isopropilo Sódico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389120" y="2359152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1" name="Text 19"/>
          <p:cNvSpPr/>
          <p:nvPr/>
        </p:nvSpPr>
        <p:spPr>
          <a:xfrm>
            <a:off x="4389120" y="242316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Colector selectivo de potencia moderada. Recuperación de minerales sulfurosos con trazabilidad por lote.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389120" y="3246120"/>
            <a:ext cx="3429000" cy="256032"/>
          </a:xfrm>
          <a:prstGeom prst="roundRect">
            <a:avLst>
              <a:gd name="adj" fmla="val 14286"/>
            </a:avLst>
          </a:prstGeom>
          <a:solidFill>
            <a:srgbClr val="FEF9C3"/>
          </a:solidFill>
          <a:ln w="12700">
            <a:solidFill>
              <a:srgbClr val="FDE04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480560" y="3264408"/>
            <a:ext cx="3246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54D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 110–850 kg / barril · Jumbo bag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8183880" y="1188720"/>
            <a:ext cx="3794760" cy="2423160"/>
          </a:xfrm>
          <a:prstGeom prst="roundRect">
            <a:avLst>
              <a:gd name="adj" fmla="val 3774"/>
            </a:avLst>
          </a:prstGeom>
          <a:solidFill>
            <a:srgbClr val="FFFDF0"/>
          </a:solidFill>
          <a:ln w="19050">
            <a:solidFill>
              <a:srgbClr val="C8960C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8366760" y="13716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686800" y="13716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DEPRESOR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8366760" y="1682496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Goma Guar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8366760" y="2103120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Galactomanano natural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8366760" y="2359152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30" name="Text 28"/>
          <p:cNvSpPr/>
          <p:nvPr/>
        </p:nvSpPr>
        <p:spPr>
          <a:xfrm>
            <a:off x="8366760" y="242316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Depresor selectivo de silicatos en minerales de metales básicos. Espesante en flotación y relaves.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366760" y="3246120"/>
            <a:ext cx="3429000" cy="256032"/>
          </a:xfrm>
          <a:prstGeom prst="roundRect">
            <a:avLst>
              <a:gd name="adj" fmla="val 14286"/>
            </a:avLst>
          </a:prstGeom>
          <a:solidFill>
            <a:srgbClr val="FEF9C3"/>
          </a:solidFill>
          <a:ln w="12700">
            <a:solidFill>
              <a:srgbClr val="FDE04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58200" y="3264408"/>
            <a:ext cx="3246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54D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 25 kg / saco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228600" y="3794760"/>
            <a:ext cx="3794760" cy="2423160"/>
          </a:xfrm>
          <a:prstGeom prst="roundRect">
            <a:avLst>
              <a:gd name="adj" fmla="val 3774"/>
            </a:avLst>
          </a:prstGeom>
          <a:solidFill>
            <a:srgbClr val="FFFDF0"/>
          </a:solidFill>
          <a:ln w="19050">
            <a:solidFill>
              <a:srgbClr val="C8960C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411480" y="39776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731520" y="39776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ANTIESPUMANTE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411480" y="4288536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Antiespumante</a:t>
            </a:r>
            <a:endParaRPr lang="en-US" sz="2000" dirty="0"/>
          </a:p>
        </p:txBody>
      </p:sp>
      <p:sp>
        <p:nvSpPr>
          <p:cNvPr id="37" name="Text 35"/>
          <p:cNvSpPr/>
          <p:nvPr/>
        </p:nvSpPr>
        <p:spPr>
          <a:xfrm>
            <a:off x="411480" y="4709160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acuoso, no siliconado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411480" y="4965192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39" name="Text 37"/>
          <p:cNvSpPr/>
          <p:nvPr/>
        </p:nvSpPr>
        <p:spPr>
          <a:xfrm>
            <a:off x="411480" y="502920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Controla y reduce el exceso de espuma en procesos de flotación. Optimiza la separación de minerales.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11480" y="5852160"/>
            <a:ext cx="3429000" cy="256032"/>
          </a:xfrm>
          <a:prstGeom prst="roundRect">
            <a:avLst>
              <a:gd name="adj" fmla="val 14286"/>
            </a:avLst>
          </a:prstGeom>
          <a:solidFill>
            <a:srgbClr val="FEF9C3"/>
          </a:solidFill>
          <a:ln w="12700">
            <a:solidFill>
              <a:srgbClr val="FDE04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2920" y="5870448"/>
            <a:ext cx="3246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54D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 850 Kg / IBC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4206240" y="3794760"/>
            <a:ext cx="3794760" cy="2423160"/>
          </a:xfrm>
          <a:prstGeom prst="roundRect">
            <a:avLst>
              <a:gd name="adj" fmla="val 3774"/>
            </a:avLst>
          </a:prstGeom>
          <a:solidFill>
            <a:srgbClr val="F0FDF4"/>
          </a:solidFill>
          <a:ln w="19050">
            <a:solidFill>
              <a:srgbClr val="86EFAC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4389120" y="39776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709160" y="39776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580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TRAT. AGUAS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4389120" y="4288536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HTH</a:t>
            </a:r>
            <a:endParaRPr lang="en-US" sz="2000" dirty="0"/>
          </a:p>
        </p:txBody>
      </p:sp>
      <p:sp>
        <p:nvSpPr>
          <p:cNvPr id="46" name="Text 44"/>
          <p:cNvSpPr/>
          <p:nvPr/>
        </p:nvSpPr>
        <p:spPr>
          <a:xfrm>
            <a:off x="4389120" y="4709160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Hipoclorito de Calcio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4389120" y="4965192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48" name="Text 46"/>
          <p:cNvSpPr/>
          <p:nvPr/>
        </p:nvSpPr>
        <p:spPr>
          <a:xfrm>
            <a:off x="4389120" y="502920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Clorinación alcalina para destrucción de cianuro en el tratamiento de aguas residuales mineras.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4389120" y="5852160"/>
            <a:ext cx="3429000" cy="256032"/>
          </a:xfrm>
          <a:prstGeom prst="roundRect">
            <a:avLst>
              <a:gd name="adj" fmla="val 14286"/>
            </a:avLst>
          </a:prstGeom>
          <a:solidFill>
            <a:srgbClr val="F0FDF4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480560" y="5870448"/>
            <a:ext cx="3246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580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 Granular / Tabletas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8183880" y="3794760"/>
            <a:ext cx="3794760" cy="2423160"/>
          </a:xfrm>
          <a:prstGeom prst="roundRect">
            <a:avLst>
              <a:gd name="adj" fmla="val 3774"/>
            </a:avLst>
          </a:prstGeom>
          <a:solidFill>
            <a:srgbClr val="F0FDF4"/>
          </a:solidFill>
          <a:ln w="19050">
            <a:solidFill>
              <a:srgbClr val="86EFAC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52" name="Text 50"/>
          <p:cNvSpPr/>
          <p:nvPr/>
        </p:nvSpPr>
        <p:spPr>
          <a:xfrm>
            <a:off x="8366760" y="39776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8686800" y="39776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580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TRAT. AGUAS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8366760" y="4288536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H₂O₂</a:t>
            </a:r>
            <a:endParaRPr lang="en-US" sz="2000" dirty="0"/>
          </a:p>
        </p:txBody>
      </p:sp>
      <p:sp>
        <p:nvSpPr>
          <p:cNvPr id="55" name="Text 53"/>
          <p:cNvSpPr/>
          <p:nvPr/>
        </p:nvSpPr>
        <p:spPr>
          <a:xfrm>
            <a:off x="8366760" y="4709160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Peróxido de Hidrógeno</a:t>
            </a:r>
            <a:endParaRPr lang="en-US" sz="950" dirty="0"/>
          </a:p>
        </p:txBody>
      </p:sp>
      <p:sp>
        <p:nvSpPr>
          <p:cNvPr id="56" name="Shape 54"/>
          <p:cNvSpPr/>
          <p:nvPr/>
        </p:nvSpPr>
        <p:spPr>
          <a:xfrm>
            <a:off x="8366760" y="4965192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7" name="Text 55"/>
          <p:cNvSpPr/>
          <p:nvPr/>
        </p:nvSpPr>
        <p:spPr>
          <a:xfrm>
            <a:off x="8366760" y="502920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Oxidación de cianuros y eliminación de contaminantes en aguas residuales de operaciones mineras.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8366760" y="5852160"/>
            <a:ext cx="3429000" cy="256032"/>
          </a:xfrm>
          <a:prstGeom prst="roundRect">
            <a:avLst>
              <a:gd name="adj" fmla="val 14286"/>
            </a:avLst>
          </a:prstGeom>
          <a:solidFill>
            <a:srgbClr val="F0FDF4"/>
          </a:solidFill>
          <a:ln w="12700">
            <a:solidFill>
              <a:srgbClr val="86EFAC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458200" y="5870448"/>
            <a:ext cx="3246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580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 1,200 Kg / IBC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61" name="Text 59"/>
          <p:cNvSpPr/>
          <p:nvPr/>
        </p:nvSpPr>
        <p:spPr>
          <a:xfrm>
            <a:off x="4114800" y="658368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Bruna Perú  ·  División Minería  ·  Productos de Línea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24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3716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EXTRACCIÓN E HIDROMETALURGIA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5720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Productos especializados disponibles bajo pedido, con toda la documentación técnica.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28600" y="1188720"/>
            <a:ext cx="379476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11480" y="1353312"/>
            <a:ext cx="1005840" cy="228600"/>
          </a:xfrm>
          <a:prstGeom prst="roundRect">
            <a:avLst>
              <a:gd name="adj" fmla="val 16000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9768" y="1371600"/>
            <a:ext cx="969264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Bajo pedido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411480" y="1645920"/>
            <a:ext cx="3429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D2EHPA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411480" y="2048256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Ácido fosfórico di(2-etilhexil)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11480" y="2304288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2" name="Text 10"/>
          <p:cNvSpPr/>
          <p:nvPr/>
        </p:nvSpPr>
        <p:spPr>
          <a:xfrm>
            <a:off x="411480" y="23774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Extracción de metales raros y separación de elementos en procesos industriales.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11480" y="3218688"/>
            <a:ext cx="3429000" cy="237744"/>
          </a:xfrm>
          <a:prstGeom prst="roundRect">
            <a:avLst>
              <a:gd name="adj" fmla="val 15385"/>
            </a:avLst>
          </a:prstGeom>
          <a:solidFill>
            <a:srgbClr val="F4F6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3236976"/>
            <a:ext cx="3246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📦  200 kg/barril · 1,000 kg/IBC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206240" y="1188720"/>
            <a:ext cx="379476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389120" y="1353312"/>
            <a:ext cx="1005840" cy="228600"/>
          </a:xfrm>
          <a:prstGeom prst="roundRect">
            <a:avLst>
              <a:gd name="adj" fmla="val 16000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07408" y="1371600"/>
            <a:ext cx="969264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Bajo pedido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4389120" y="1645920"/>
            <a:ext cx="3429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P507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4389120" y="2048256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Fosfato de 2-etilhexil 2-etilhexil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389120" y="2304288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1" name="Text 19"/>
          <p:cNvSpPr/>
          <p:nvPr/>
        </p:nvSpPr>
        <p:spPr>
          <a:xfrm>
            <a:off x="4389120" y="23774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Extracción y separación de metales no ferrosos y tierras raras. Tratamiento de aguas residuales.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389120" y="3218688"/>
            <a:ext cx="3429000" cy="237744"/>
          </a:xfrm>
          <a:prstGeom prst="roundRect">
            <a:avLst>
              <a:gd name="adj" fmla="val 15385"/>
            </a:avLst>
          </a:prstGeom>
          <a:solidFill>
            <a:srgbClr val="F4F6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480560" y="3236976"/>
            <a:ext cx="3246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📦  200 kg/barril · 1,000 kg/IBC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8183880" y="1188720"/>
            <a:ext cx="379476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366760" y="1353312"/>
            <a:ext cx="1005840" cy="228600"/>
          </a:xfrm>
          <a:prstGeom prst="roundRect">
            <a:avLst>
              <a:gd name="adj" fmla="val 16000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85048" y="1371600"/>
            <a:ext cx="969264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Bajo pedido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8366760" y="1645920"/>
            <a:ext cx="3429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TBP</a:t>
            </a:r>
            <a:endParaRPr lang="en-US" sz="1900" dirty="0"/>
          </a:p>
        </p:txBody>
      </p:sp>
      <p:sp>
        <p:nvSpPr>
          <p:cNvPr id="28" name="Text 26"/>
          <p:cNvSpPr/>
          <p:nvPr/>
        </p:nvSpPr>
        <p:spPr>
          <a:xfrm>
            <a:off x="8366760" y="2048256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Fosfato de Tributilo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8366760" y="2304288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30" name="Text 28"/>
          <p:cNvSpPr/>
          <p:nvPr/>
        </p:nvSpPr>
        <p:spPr>
          <a:xfrm>
            <a:off x="8366760" y="237744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Agente de extracción para metales raros. Antiespumante y solvente en tintas y pinturas.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366760" y="3218688"/>
            <a:ext cx="3429000" cy="237744"/>
          </a:xfrm>
          <a:prstGeom prst="roundRect">
            <a:avLst>
              <a:gd name="adj" fmla="val 15385"/>
            </a:avLst>
          </a:prstGeom>
          <a:solidFill>
            <a:srgbClr val="F4F6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58200" y="3236976"/>
            <a:ext cx="3246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📦  200 kg/barril · 1,000 kg/IBC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228600" y="3749040"/>
            <a:ext cx="379476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11480" y="3913632"/>
            <a:ext cx="1005840" cy="228600"/>
          </a:xfrm>
          <a:prstGeom prst="roundRect">
            <a:avLst>
              <a:gd name="adj" fmla="val 16000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29768" y="3931920"/>
            <a:ext cx="969264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Bajo pedido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411480" y="4206240"/>
            <a:ext cx="3429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TOA</a:t>
            </a:r>
            <a:endParaRPr lang="en-US" sz="1900" dirty="0"/>
          </a:p>
        </p:txBody>
      </p:sp>
      <p:sp>
        <p:nvSpPr>
          <p:cNvPr id="37" name="Text 35"/>
          <p:cNvSpPr/>
          <p:nvPr/>
        </p:nvSpPr>
        <p:spPr>
          <a:xfrm>
            <a:off x="411480" y="4608576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Tri-octilamina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11480" y="4864608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39" name="Text 37"/>
          <p:cNvSpPr/>
          <p:nvPr/>
        </p:nvSpPr>
        <p:spPr>
          <a:xfrm>
            <a:off x="411480" y="493776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Extracción de metales preciosos: uranio, cobalto, níquel. Tratamiento de aguas residuales.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11480" y="5779008"/>
            <a:ext cx="3429000" cy="237744"/>
          </a:xfrm>
          <a:prstGeom prst="roundRect">
            <a:avLst>
              <a:gd name="adj" fmla="val 15385"/>
            </a:avLst>
          </a:prstGeom>
          <a:solidFill>
            <a:srgbClr val="F4F6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2920" y="5797296"/>
            <a:ext cx="3246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📦  160 kg/barril · 800 kg/IBC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4206240" y="3749040"/>
            <a:ext cx="379476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389120" y="3913632"/>
            <a:ext cx="1005840" cy="228600"/>
          </a:xfrm>
          <a:prstGeom prst="roundRect">
            <a:avLst>
              <a:gd name="adj" fmla="val 16000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407408" y="3931920"/>
            <a:ext cx="969264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Bajo pedido</a:t>
            </a:r>
            <a:endParaRPr lang="en-US" sz="750" dirty="0"/>
          </a:p>
        </p:txBody>
      </p:sp>
      <p:sp>
        <p:nvSpPr>
          <p:cNvPr id="45" name="Text 43"/>
          <p:cNvSpPr/>
          <p:nvPr/>
        </p:nvSpPr>
        <p:spPr>
          <a:xfrm>
            <a:off x="4389120" y="4206240"/>
            <a:ext cx="3429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Cyanex 272</a:t>
            </a:r>
            <a:endParaRPr lang="en-US" sz="1900" dirty="0"/>
          </a:p>
        </p:txBody>
      </p:sp>
      <p:sp>
        <p:nvSpPr>
          <p:cNvPr id="46" name="Text 44"/>
          <p:cNvSpPr/>
          <p:nvPr/>
        </p:nvSpPr>
        <p:spPr>
          <a:xfrm>
            <a:off x="4389120" y="4608576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Ácido fosfínico (Cyanex 272)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389120" y="4864608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48" name="Text 46"/>
          <p:cNvSpPr/>
          <p:nvPr/>
        </p:nvSpPr>
        <p:spPr>
          <a:xfrm>
            <a:off x="4389120" y="493776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Separación selectiva de níquel y cobalto. Alta eficiencia en sistemas de alta concentración de Ni.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4389120" y="5779008"/>
            <a:ext cx="3429000" cy="237744"/>
          </a:xfrm>
          <a:prstGeom prst="roundRect">
            <a:avLst>
              <a:gd name="adj" fmla="val 15385"/>
            </a:avLst>
          </a:prstGeom>
          <a:solidFill>
            <a:srgbClr val="F4F6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480560" y="5797296"/>
            <a:ext cx="3246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📦  180 kg/barril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8183880" y="3749040"/>
            <a:ext cx="379476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2700000">
              <a:srgbClr val="000000">
                <a:alpha val="10000"/>
              </a:srgbClr>
            </a:outerShdw>
          </a:effectLst>
        </p:spPr>
      </p:sp>
      <p:sp>
        <p:nvSpPr>
          <p:cNvPr id="52" name="Shape 50"/>
          <p:cNvSpPr/>
          <p:nvPr/>
        </p:nvSpPr>
        <p:spPr>
          <a:xfrm>
            <a:off x="8366760" y="3913632"/>
            <a:ext cx="1005840" cy="228600"/>
          </a:xfrm>
          <a:prstGeom prst="roundRect">
            <a:avLst>
              <a:gd name="adj" fmla="val 16000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8385048" y="3931920"/>
            <a:ext cx="969264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Bajo pedido</a:t>
            </a:r>
            <a:endParaRPr lang="en-US" sz="750" dirty="0"/>
          </a:p>
        </p:txBody>
      </p:sp>
      <p:sp>
        <p:nvSpPr>
          <p:cNvPr id="54" name="Text 52"/>
          <p:cNvSpPr/>
          <p:nvPr/>
        </p:nvSpPr>
        <p:spPr>
          <a:xfrm>
            <a:off x="8366760" y="4206240"/>
            <a:ext cx="3429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Solvente Eco</a:t>
            </a:r>
            <a:endParaRPr lang="en-US" sz="1900" dirty="0"/>
          </a:p>
        </p:txBody>
      </p:sp>
      <p:sp>
        <p:nvSpPr>
          <p:cNvPr id="55" name="Text 53"/>
          <p:cNvSpPr/>
          <p:nvPr/>
        </p:nvSpPr>
        <p:spPr>
          <a:xfrm>
            <a:off x="8366760" y="4608576"/>
            <a:ext cx="3429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Solvente refinado ecológico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8366760" y="4864608"/>
            <a:ext cx="3429000" cy="1371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7" name="Text 55"/>
          <p:cNvSpPr/>
          <p:nvPr/>
        </p:nvSpPr>
        <p:spPr>
          <a:xfrm>
            <a:off x="8366760" y="4937760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Solvente industrial de baja volatilidad y solubilidad en agua. Sin olor, estable a 50°C.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8366760" y="5779008"/>
            <a:ext cx="3429000" cy="237744"/>
          </a:xfrm>
          <a:prstGeom prst="roundRect">
            <a:avLst>
              <a:gd name="adj" fmla="val 15385"/>
            </a:avLst>
          </a:prstGeom>
          <a:solidFill>
            <a:srgbClr val="F4F6F8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458200" y="5797296"/>
            <a:ext cx="3246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📦  160 kg/barril · Camión cisterna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0" y="6537960"/>
            <a:ext cx="12188952" cy="36576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61" name="Text 59"/>
          <p:cNvSpPr/>
          <p:nvPr/>
        </p:nvSpPr>
        <p:spPr>
          <a:xfrm>
            <a:off x="4114800" y="658368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Bruna Perú  ·  División Minería  ·  Hidrometalurgia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0" y="-1371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PROCESO DE TRABAJO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 la primera conversación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la primera entrega.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2240280"/>
            <a:ext cx="2103120" cy="2194560"/>
          </a:xfrm>
          <a:prstGeom prst="roundRect">
            <a:avLst>
              <a:gd name="adj" fmla="val 434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70432" y="237744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8" name="Text 6"/>
          <p:cNvSpPr/>
          <p:nvPr/>
        </p:nvSpPr>
        <p:spPr>
          <a:xfrm>
            <a:off x="1170432" y="2395728"/>
            <a:ext cx="685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31821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Reunión técnica inicial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3621024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Entendemos su operación y necesidades específicas.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578608" y="3291840"/>
            <a:ext cx="201168" cy="228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2" name="Shape 10"/>
          <p:cNvSpPr/>
          <p:nvPr/>
        </p:nvSpPr>
        <p:spPr>
          <a:xfrm>
            <a:off x="2798064" y="2240280"/>
            <a:ext cx="2103120" cy="2194560"/>
          </a:xfrm>
          <a:prstGeom prst="roundRect">
            <a:avLst>
              <a:gd name="adj" fmla="val 434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511296" y="237744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14" name="Text 12"/>
          <p:cNvSpPr/>
          <p:nvPr/>
        </p:nvSpPr>
        <p:spPr>
          <a:xfrm>
            <a:off x="3511296" y="2395728"/>
            <a:ext cx="685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889504" y="31821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Muestra en 72 horas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889504" y="3621024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Enviamos muestras con documentación técnica completa.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919472" y="3291840"/>
            <a:ext cx="201168" cy="228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18" name="Shape 16"/>
          <p:cNvSpPr/>
          <p:nvPr/>
        </p:nvSpPr>
        <p:spPr>
          <a:xfrm>
            <a:off x="5138928" y="2240280"/>
            <a:ext cx="2103120" cy="2194560"/>
          </a:xfrm>
          <a:prstGeom prst="roundRect">
            <a:avLst>
              <a:gd name="adj" fmla="val 434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852160" y="237744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20" name="Text 18"/>
          <p:cNvSpPr/>
          <p:nvPr/>
        </p:nvSpPr>
        <p:spPr>
          <a:xfrm>
            <a:off x="5852160" y="2395728"/>
            <a:ext cx="685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230368" y="31821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Evaluación en planta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230368" y="3621024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Óscar Rosas acompaña pruebas y dosificación en campo.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7260336" y="3291840"/>
            <a:ext cx="201168" cy="228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24" name="Shape 22"/>
          <p:cNvSpPr/>
          <p:nvPr/>
        </p:nvSpPr>
        <p:spPr>
          <a:xfrm>
            <a:off x="7479792" y="2240280"/>
            <a:ext cx="2103120" cy="2194560"/>
          </a:xfrm>
          <a:prstGeom prst="roundRect">
            <a:avLst>
              <a:gd name="adj" fmla="val 434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93024" y="237744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26" name="Text 24"/>
          <p:cNvSpPr/>
          <p:nvPr/>
        </p:nvSpPr>
        <p:spPr>
          <a:xfrm>
            <a:off x="8193024" y="2395728"/>
            <a:ext cx="685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571232" y="31821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Homologación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571232" y="3621024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Paquete documental listo: TDS, SDS, COA, Origen, HSE.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9601200" y="3291840"/>
            <a:ext cx="201168" cy="22860"/>
          </a:xfrm>
          <a:prstGeom prst="rect">
            <a:avLst/>
          </a:prstGeom>
          <a:solidFill>
            <a:srgbClr val="C8960C"/>
          </a:solidFill>
          <a:ln/>
        </p:spPr>
      </p:sp>
      <p:sp>
        <p:nvSpPr>
          <p:cNvPr id="30" name="Shape 28"/>
          <p:cNvSpPr/>
          <p:nvPr/>
        </p:nvSpPr>
        <p:spPr>
          <a:xfrm>
            <a:off x="9820656" y="2240280"/>
            <a:ext cx="2103120" cy="2194560"/>
          </a:xfrm>
          <a:prstGeom prst="roundRect">
            <a:avLst>
              <a:gd name="adj" fmla="val 434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533888" y="2377440"/>
            <a:ext cx="685800" cy="685800"/>
          </a:xfrm>
          <a:prstGeom prst="ellipse">
            <a:avLst/>
          </a:prstGeom>
          <a:solidFill>
            <a:srgbClr val="C8960C"/>
          </a:solidFill>
          <a:ln/>
        </p:spPr>
      </p:sp>
      <p:sp>
        <p:nvSpPr>
          <p:cNvPr id="32" name="Text 30"/>
          <p:cNvSpPr/>
          <p:nvPr/>
        </p:nvSpPr>
        <p:spPr>
          <a:xfrm>
            <a:off x="10533888" y="2395728"/>
            <a:ext cx="685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912096" y="31821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Primera OC y suministro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9912096" y="3621024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Abastecimiento continuo con compromiso de servicio.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57200" y="4754880"/>
            <a:ext cx="11247120" cy="1463040"/>
          </a:xfrm>
          <a:prstGeom prst="roundRect">
            <a:avLst>
              <a:gd name="adj" fmla="val 7500"/>
            </a:avLst>
          </a:prstGeom>
          <a:solidFill>
            <a:srgbClr val="FFFFFF">
              <a:alpha val="6000"/>
            </a:srgbClr>
          </a:solidFill>
          <a:ln w="12700">
            <a:solidFill>
              <a:srgbClr val="C8960C">
                <a:alpha val="5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1520" y="489204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C896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SIGUIENTE PASO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731520" y="512064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Agendemos una reunión técnica.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731520" y="5541264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Muestras disponibles en 72 horas · Documentación completa lista desde el primer contacto.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863840" y="491947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Víctor Alfaro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7863840" y="521208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Gerente General · Bruna Perú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7863840" y="5468112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+51 966 759 855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7863840" y="5687568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B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victor.alfaro@brunagroup.com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7863840" y="5907024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E6AE1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andy-bruna-peru-mineria.trf.finite.computer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8182E"/>
          </a:solidFill>
          <a:ln/>
        </p:spPr>
      </p:sp>
      <p:sp>
        <p:nvSpPr>
          <p:cNvPr id="45" name="Text 43"/>
          <p:cNvSpPr/>
          <p:nvPr/>
        </p:nvSpPr>
        <p:spPr>
          <a:xfrm>
            <a:off x="457200" y="6565392"/>
            <a:ext cx="11247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6A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Bruna Perú · VCB S.A.C. · División Minería · brunagroup.com · info-peru@brunagroup.com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Bruna Perú · División Minería</dc:creator>
  <cp:lastModifiedBy>Bruna Perú · División Minería</cp:lastModifiedBy>
  <cp:revision>1</cp:revision>
  <dcterms:created xsi:type="dcterms:W3CDTF">2026-07-20T13:06:16Z</dcterms:created>
  <dcterms:modified xsi:type="dcterms:W3CDTF">2026-07-20T13:06:16Z</dcterms:modified>
</cp:coreProperties>
</file>